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809" r:id="rId1"/>
  </p:sldMasterIdLst>
  <p:notesMasterIdLst>
    <p:notesMasterId r:id="rId37"/>
  </p:notesMasterIdLst>
  <p:sldIdLst>
    <p:sldId id="319" r:id="rId2"/>
    <p:sldId id="322" r:id="rId3"/>
    <p:sldId id="477" r:id="rId4"/>
    <p:sldId id="500" r:id="rId5"/>
    <p:sldId id="456" r:id="rId6"/>
    <p:sldId id="478" r:id="rId7"/>
    <p:sldId id="512" r:id="rId8"/>
    <p:sldId id="458" r:id="rId9"/>
    <p:sldId id="459" r:id="rId10"/>
    <p:sldId id="460" r:id="rId11"/>
    <p:sldId id="448" r:id="rId12"/>
    <p:sldId id="463" r:id="rId13"/>
    <p:sldId id="465" r:id="rId14"/>
    <p:sldId id="449" r:id="rId15"/>
    <p:sldId id="339" r:id="rId16"/>
    <p:sldId id="467" r:id="rId17"/>
    <p:sldId id="499" r:id="rId18"/>
    <p:sldId id="469" r:id="rId19"/>
    <p:sldId id="470" r:id="rId20"/>
    <p:sldId id="486" r:id="rId21"/>
    <p:sldId id="444" r:id="rId22"/>
    <p:sldId id="481" r:id="rId23"/>
    <p:sldId id="487" r:id="rId24"/>
    <p:sldId id="488" r:id="rId25"/>
    <p:sldId id="514" r:id="rId26"/>
    <p:sldId id="513" r:id="rId27"/>
    <p:sldId id="515" r:id="rId28"/>
    <p:sldId id="516" r:id="rId29"/>
    <p:sldId id="517" r:id="rId30"/>
    <p:sldId id="518" r:id="rId31"/>
    <p:sldId id="519" r:id="rId32"/>
    <p:sldId id="520" r:id="rId33"/>
    <p:sldId id="521" r:id="rId34"/>
    <p:sldId id="522" r:id="rId35"/>
    <p:sldId id="505" r:id="rId3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3200" b="1" kern="1200">
        <a:solidFill>
          <a:schemeClr val="folHlink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b="1" kern="1200">
        <a:solidFill>
          <a:schemeClr val="folHlink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b="1" kern="1200">
        <a:solidFill>
          <a:schemeClr val="folHlink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b="1" kern="1200">
        <a:solidFill>
          <a:schemeClr val="folHlink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b="1" kern="1200">
        <a:solidFill>
          <a:schemeClr val="folHlink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3200" b="1" kern="1200">
        <a:solidFill>
          <a:schemeClr val="folHlink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3200" b="1" kern="1200">
        <a:solidFill>
          <a:schemeClr val="folHlink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3200" b="1" kern="1200">
        <a:solidFill>
          <a:schemeClr val="folHlink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3200" b="1" kern="1200">
        <a:solidFill>
          <a:schemeClr val="folHlink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FF"/>
    <a:srgbClr val="FFFFCC"/>
    <a:srgbClr val="FFFF99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376" autoAdjust="0"/>
    <p:restoredTop sz="84364" autoAdjust="0"/>
  </p:normalViewPr>
  <p:slideViewPr>
    <p:cSldViewPr>
      <p:cViewPr>
        <p:scale>
          <a:sx n="100" d="100"/>
          <a:sy n="100" d="100"/>
        </p:scale>
        <p:origin x="-89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496"/>
    </p:cViewPr>
  </p:sorterViewPr>
  <p:notesViewPr>
    <p:cSldViewPr>
      <p:cViewPr varScale="1">
        <p:scale>
          <a:sx n="41" d="100"/>
          <a:sy n="41" d="100"/>
        </p:scale>
        <p:origin x="-1470" y="-12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40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D01492A2-CE23-442C-B1E1-CD3C4D0BC1B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92214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9pPr>
          </a:lstStyle>
          <a:p>
            <a:pPr eaLnBrk="1" hangingPunct="1"/>
            <a:fld id="{C8BAA453-B4C0-4928-9596-43D584C7811B}" type="slidenum">
              <a:rPr lang="en-US" sz="1200" b="0" smtClean="0">
                <a:solidFill>
                  <a:schemeClr val="tx1"/>
                </a:solidFill>
              </a:rPr>
              <a:pPr eaLnBrk="1" hangingPunct="1"/>
              <a:t>1</a:t>
            </a:fld>
            <a:endParaRPr lang="en-US" sz="1200" b="0" smtClean="0">
              <a:solidFill>
                <a:schemeClr val="tx1"/>
              </a:solidFill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9pPr>
          </a:lstStyle>
          <a:p>
            <a:pPr eaLnBrk="1" hangingPunct="1"/>
            <a:fld id="{4E1B5463-42AA-4C24-B5B1-5C8E06DF6CED}" type="slidenum">
              <a:rPr lang="en-US" sz="1200" b="0" smtClean="0">
                <a:solidFill>
                  <a:schemeClr val="tx1"/>
                </a:solidFill>
              </a:rPr>
              <a:pPr eaLnBrk="1" hangingPunct="1"/>
              <a:t>10</a:t>
            </a:fld>
            <a:endParaRPr lang="en-US" sz="1200" b="0" smtClean="0">
              <a:solidFill>
                <a:schemeClr val="tx1"/>
              </a:solidFill>
            </a:endParaRPr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9pPr>
          </a:lstStyle>
          <a:p>
            <a:pPr eaLnBrk="1" hangingPunct="1"/>
            <a:fld id="{E49AC6CA-819A-4CE0-80EE-EAFF12CB63FE}" type="slidenum">
              <a:rPr lang="en-US" sz="1200" b="0" smtClean="0">
                <a:solidFill>
                  <a:schemeClr val="tx1"/>
                </a:solidFill>
              </a:rPr>
              <a:pPr eaLnBrk="1" hangingPunct="1"/>
              <a:t>11</a:t>
            </a:fld>
            <a:endParaRPr lang="en-US" sz="1200" b="0" smtClean="0">
              <a:solidFill>
                <a:schemeClr val="tx1"/>
              </a:solidFill>
            </a:endParaRPr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9pPr>
          </a:lstStyle>
          <a:p>
            <a:pPr eaLnBrk="1" hangingPunct="1"/>
            <a:fld id="{D72F69EF-65D8-4A82-9F52-A1E111F45244}" type="slidenum">
              <a:rPr lang="en-US" sz="1200" b="0" smtClean="0">
                <a:solidFill>
                  <a:schemeClr val="tx1"/>
                </a:solidFill>
              </a:rPr>
              <a:pPr eaLnBrk="1" hangingPunct="1"/>
              <a:t>12</a:t>
            </a:fld>
            <a:endParaRPr lang="en-US" sz="1200" b="0" smtClean="0">
              <a:solidFill>
                <a:schemeClr val="tx1"/>
              </a:solidFill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9pPr>
          </a:lstStyle>
          <a:p>
            <a:pPr eaLnBrk="1" hangingPunct="1"/>
            <a:fld id="{35C29517-F6CE-423B-8782-B4E2B6EAD776}" type="slidenum">
              <a:rPr lang="en-US" sz="1200" b="0" smtClean="0">
                <a:solidFill>
                  <a:schemeClr val="tx1"/>
                </a:solidFill>
              </a:rPr>
              <a:pPr eaLnBrk="1" hangingPunct="1"/>
              <a:t>13</a:t>
            </a:fld>
            <a:endParaRPr lang="en-US" sz="1200" b="0" smtClean="0">
              <a:solidFill>
                <a:schemeClr val="tx1"/>
              </a:solidFill>
            </a:endParaRPr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9pPr>
          </a:lstStyle>
          <a:p>
            <a:pPr eaLnBrk="1" hangingPunct="1"/>
            <a:fld id="{8ACAE934-3304-4078-B227-8BFC38479A7C}" type="slidenum">
              <a:rPr lang="en-US" sz="1200" b="0" smtClean="0">
                <a:solidFill>
                  <a:schemeClr val="tx1"/>
                </a:solidFill>
              </a:rPr>
              <a:pPr eaLnBrk="1" hangingPunct="1"/>
              <a:t>14</a:t>
            </a:fld>
            <a:endParaRPr lang="en-US" sz="1200" b="0" smtClean="0">
              <a:solidFill>
                <a:schemeClr val="tx1"/>
              </a:solidFill>
            </a:endParaRPr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9pPr>
          </a:lstStyle>
          <a:p>
            <a:pPr eaLnBrk="1" hangingPunct="1"/>
            <a:fld id="{3981F572-4D42-45EA-B55A-60155F681937}" type="slidenum">
              <a:rPr lang="en-US" sz="1200" b="0" smtClean="0">
                <a:solidFill>
                  <a:schemeClr val="tx1"/>
                </a:solidFill>
              </a:rPr>
              <a:pPr eaLnBrk="1" hangingPunct="1"/>
              <a:t>15</a:t>
            </a:fld>
            <a:endParaRPr lang="en-US" sz="1200" b="0" smtClean="0">
              <a:solidFill>
                <a:schemeClr val="tx1"/>
              </a:solidFill>
            </a:endParaRPr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9pPr>
          </a:lstStyle>
          <a:p>
            <a:pPr eaLnBrk="1" hangingPunct="1"/>
            <a:fld id="{348C444B-9E6B-45FD-9963-25D05415CADE}" type="slidenum">
              <a:rPr lang="en-US" sz="1200" b="0" smtClean="0">
                <a:solidFill>
                  <a:schemeClr val="tx1"/>
                </a:solidFill>
              </a:rPr>
              <a:pPr eaLnBrk="1" hangingPunct="1"/>
              <a:t>16</a:t>
            </a:fld>
            <a:endParaRPr lang="en-US" sz="1200" b="0" smtClean="0">
              <a:solidFill>
                <a:schemeClr val="tx1"/>
              </a:solidFill>
            </a:endParaRPr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9pPr>
          </a:lstStyle>
          <a:p>
            <a:pPr eaLnBrk="1" hangingPunct="1"/>
            <a:fld id="{B636EC66-D9CC-4774-BF40-DBEC206E03A9}" type="slidenum">
              <a:rPr lang="en-US" sz="1200" b="0" smtClean="0">
                <a:solidFill>
                  <a:schemeClr val="tx1"/>
                </a:solidFill>
              </a:rPr>
              <a:pPr eaLnBrk="1" hangingPunct="1"/>
              <a:t>17</a:t>
            </a:fld>
            <a:endParaRPr lang="en-US" sz="1200" b="0" smtClean="0">
              <a:solidFill>
                <a:schemeClr val="tx1"/>
              </a:solidFill>
            </a:endParaRPr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9pPr>
          </a:lstStyle>
          <a:p>
            <a:pPr eaLnBrk="1" hangingPunct="1"/>
            <a:fld id="{93BCF05B-3D21-4493-A566-64EB494841A8}" type="slidenum">
              <a:rPr lang="en-US" sz="1200" b="0" smtClean="0">
                <a:solidFill>
                  <a:schemeClr val="tx1"/>
                </a:solidFill>
              </a:rPr>
              <a:pPr eaLnBrk="1" hangingPunct="1"/>
              <a:t>18</a:t>
            </a:fld>
            <a:endParaRPr lang="en-US" sz="1200" b="0" smtClean="0">
              <a:solidFill>
                <a:schemeClr val="tx1"/>
              </a:solidFill>
            </a:endParaRPr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9pPr>
          </a:lstStyle>
          <a:p>
            <a:pPr eaLnBrk="1" hangingPunct="1"/>
            <a:fld id="{8BAB98EE-E90F-4C65-93A3-4598C7763DE7}" type="slidenum">
              <a:rPr lang="en-US" sz="1200" b="0" smtClean="0">
                <a:solidFill>
                  <a:schemeClr val="tx1"/>
                </a:solidFill>
              </a:rPr>
              <a:pPr eaLnBrk="1" hangingPunct="1"/>
              <a:t>19</a:t>
            </a:fld>
            <a:endParaRPr lang="en-US" sz="1200" b="0" smtClean="0">
              <a:solidFill>
                <a:schemeClr val="tx1"/>
              </a:solidFill>
            </a:endParaRPr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9pPr>
          </a:lstStyle>
          <a:p>
            <a:pPr eaLnBrk="1" hangingPunct="1"/>
            <a:fld id="{F9CF383F-1CA6-41F9-BA92-ACB19279C93F}" type="slidenum">
              <a:rPr lang="en-US" sz="1200" b="0" smtClean="0">
                <a:solidFill>
                  <a:schemeClr val="tx1"/>
                </a:solidFill>
              </a:rPr>
              <a:pPr eaLnBrk="1" hangingPunct="1"/>
              <a:t>2</a:t>
            </a:fld>
            <a:endParaRPr lang="en-US" sz="1200" b="0" smtClean="0">
              <a:solidFill>
                <a:schemeClr val="tx1"/>
              </a:solidFill>
            </a:endParaRPr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9pPr>
          </a:lstStyle>
          <a:p>
            <a:pPr eaLnBrk="1" hangingPunct="1"/>
            <a:fld id="{E4CA9C03-EC14-4E33-9A10-938F2333CD81}" type="slidenum">
              <a:rPr lang="en-US" sz="1200" b="0" smtClean="0">
                <a:solidFill>
                  <a:schemeClr val="tx1"/>
                </a:solidFill>
              </a:rPr>
              <a:pPr eaLnBrk="1" hangingPunct="1"/>
              <a:t>20</a:t>
            </a:fld>
            <a:endParaRPr lang="en-US" sz="1200" b="0" smtClean="0">
              <a:solidFill>
                <a:schemeClr val="tx1"/>
              </a:solidFill>
            </a:endParaRPr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9pPr>
          </a:lstStyle>
          <a:p>
            <a:pPr eaLnBrk="1" hangingPunct="1"/>
            <a:fld id="{FC3C9FBF-8D85-45D7-901E-26DF626E38C2}" type="slidenum">
              <a:rPr lang="en-US" sz="1200" b="0" smtClean="0">
                <a:solidFill>
                  <a:schemeClr val="tx1"/>
                </a:solidFill>
              </a:rPr>
              <a:pPr eaLnBrk="1" hangingPunct="1"/>
              <a:t>21</a:t>
            </a:fld>
            <a:endParaRPr lang="en-US" sz="1200" b="0" smtClean="0">
              <a:solidFill>
                <a:schemeClr val="tx1"/>
              </a:solidFill>
            </a:endParaRPr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9pPr>
          </a:lstStyle>
          <a:p>
            <a:pPr eaLnBrk="1" hangingPunct="1"/>
            <a:fld id="{67540BAA-4D4C-4C2F-A416-F5BEF62B64E4}" type="slidenum">
              <a:rPr lang="en-US" sz="1200" b="0" smtClean="0">
                <a:solidFill>
                  <a:schemeClr val="tx1"/>
                </a:solidFill>
              </a:rPr>
              <a:pPr eaLnBrk="1" hangingPunct="1"/>
              <a:t>22</a:t>
            </a:fld>
            <a:endParaRPr lang="en-US" sz="1200" b="0" smtClean="0">
              <a:solidFill>
                <a:schemeClr val="tx1"/>
              </a:solidFill>
            </a:endParaRPr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9pPr>
          </a:lstStyle>
          <a:p>
            <a:pPr eaLnBrk="1" hangingPunct="1"/>
            <a:fld id="{F2D6FAB7-A703-4EB5-9030-8659CDABAB00}" type="slidenum">
              <a:rPr lang="en-US" sz="1200" b="0" smtClean="0">
                <a:solidFill>
                  <a:schemeClr val="tx1"/>
                </a:solidFill>
              </a:rPr>
              <a:pPr eaLnBrk="1" hangingPunct="1"/>
              <a:t>23</a:t>
            </a:fld>
            <a:endParaRPr lang="en-US" sz="1200" b="0" smtClean="0">
              <a:solidFill>
                <a:schemeClr val="tx1"/>
              </a:solidFill>
            </a:endParaRPr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9pPr>
          </a:lstStyle>
          <a:p>
            <a:pPr eaLnBrk="1" hangingPunct="1"/>
            <a:fld id="{00E9310D-0E99-42A5-9245-440D2CBB92BF}" type="slidenum">
              <a:rPr lang="en-US" sz="1200" b="0" smtClean="0">
                <a:solidFill>
                  <a:schemeClr val="tx1"/>
                </a:solidFill>
              </a:rPr>
              <a:pPr eaLnBrk="1" hangingPunct="1"/>
              <a:t>24</a:t>
            </a:fld>
            <a:endParaRPr lang="en-US" sz="1200" b="0" smtClean="0">
              <a:solidFill>
                <a:schemeClr val="tx1"/>
              </a:solidFill>
            </a:endParaRPr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9pPr>
          </a:lstStyle>
          <a:p>
            <a:pPr eaLnBrk="1" hangingPunct="1"/>
            <a:fld id="{94725BB3-7E06-46D6-922A-3BF746FFB273}" type="slidenum">
              <a:rPr lang="en-US" sz="1200" b="0" smtClean="0">
                <a:solidFill>
                  <a:schemeClr val="tx1"/>
                </a:solidFill>
              </a:rPr>
              <a:pPr eaLnBrk="1" hangingPunct="1"/>
              <a:t>35</a:t>
            </a:fld>
            <a:endParaRPr lang="en-US" sz="1200" b="0" smtClean="0">
              <a:solidFill>
                <a:schemeClr val="tx1"/>
              </a:solidFill>
            </a:endParaRPr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9pPr>
          </a:lstStyle>
          <a:p>
            <a:pPr eaLnBrk="1" hangingPunct="1"/>
            <a:fld id="{14D13766-93A8-4E4E-B0C0-B12D3FC14F0A}" type="slidenum">
              <a:rPr lang="en-US" sz="1200" b="0" smtClean="0">
                <a:solidFill>
                  <a:schemeClr val="tx1"/>
                </a:solidFill>
              </a:rPr>
              <a:pPr eaLnBrk="1" hangingPunct="1"/>
              <a:t>3</a:t>
            </a:fld>
            <a:endParaRPr lang="en-US" sz="1200" b="0" smtClean="0">
              <a:solidFill>
                <a:schemeClr val="tx1"/>
              </a:solidFill>
            </a:endParaRPr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9pPr>
          </a:lstStyle>
          <a:p>
            <a:pPr eaLnBrk="1" hangingPunct="1"/>
            <a:fld id="{400861D4-CD01-4F55-ADFA-D698E20240C5}" type="slidenum">
              <a:rPr lang="en-US" sz="1200" b="0" smtClean="0">
                <a:solidFill>
                  <a:schemeClr val="tx1"/>
                </a:solidFill>
              </a:rPr>
              <a:pPr eaLnBrk="1" hangingPunct="1"/>
              <a:t>4</a:t>
            </a:fld>
            <a:endParaRPr lang="en-US" sz="1200" b="0" smtClean="0">
              <a:solidFill>
                <a:schemeClr val="tx1"/>
              </a:solidFill>
            </a:endParaRPr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9pPr>
          </a:lstStyle>
          <a:p>
            <a:pPr eaLnBrk="1" hangingPunct="1"/>
            <a:fld id="{E9A3116C-4958-48A7-B4E7-D6BCA4EE3056}" type="slidenum">
              <a:rPr lang="en-US" sz="1200" b="0" smtClean="0">
                <a:solidFill>
                  <a:schemeClr val="tx1"/>
                </a:solidFill>
              </a:rPr>
              <a:pPr eaLnBrk="1" hangingPunct="1"/>
              <a:t>5</a:t>
            </a:fld>
            <a:endParaRPr lang="en-US" sz="1200" b="0" smtClean="0">
              <a:solidFill>
                <a:schemeClr val="tx1"/>
              </a:solidFill>
            </a:endParaRPr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9pPr>
          </a:lstStyle>
          <a:p>
            <a:pPr eaLnBrk="1" hangingPunct="1"/>
            <a:fld id="{645234FE-FF71-40D1-BE72-3DF204AA0F4B}" type="slidenum">
              <a:rPr lang="en-US" sz="1200" b="0" smtClean="0">
                <a:solidFill>
                  <a:schemeClr val="tx1"/>
                </a:solidFill>
              </a:rPr>
              <a:pPr eaLnBrk="1" hangingPunct="1"/>
              <a:t>6</a:t>
            </a:fld>
            <a:endParaRPr lang="en-US" sz="1200" b="0" smtClean="0">
              <a:solidFill>
                <a:schemeClr val="tx1"/>
              </a:solidFill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9pPr>
          </a:lstStyle>
          <a:p>
            <a:pPr eaLnBrk="1" hangingPunct="1"/>
            <a:fld id="{4B85B832-0984-46D9-A6AF-F30B5D6663DE}" type="slidenum">
              <a:rPr lang="en-US" sz="1200" b="0" smtClean="0">
                <a:solidFill>
                  <a:schemeClr val="tx1"/>
                </a:solidFill>
              </a:rPr>
              <a:pPr eaLnBrk="1" hangingPunct="1"/>
              <a:t>7</a:t>
            </a:fld>
            <a:endParaRPr lang="en-US" sz="1200" b="0" smtClean="0">
              <a:solidFill>
                <a:schemeClr val="tx1"/>
              </a:solidFill>
            </a:endParaRPr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9pPr>
          </a:lstStyle>
          <a:p>
            <a:pPr eaLnBrk="1" hangingPunct="1"/>
            <a:fld id="{F20EF740-0AAC-41FE-AB20-6ABF04D6C335}" type="slidenum">
              <a:rPr lang="en-US" sz="1200" b="0" smtClean="0">
                <a:solidFill>
                  <a:schemeClr val="tx1"/>
                </a:solidFill>
              </a:rPr>
              <a:pPr eaLnBrk="1" hangingPunct="1"/>
              <a:t>8</a:t>
            </a:fld>
            <a:endParaRPr lang="en-US" sz="1200" b="0" smtClean="0">
              <a:solidFill>
                <a:schemeClr val="tx1"/>
              </a:solidFill>
            </a:endParaRPr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9pPr>
          </a:lstStyle>
          <a:p>
            <a:pPr eaLnBrk="1" hangingPunct="1"/>
            <a:fld id="{E98BFEEB-EAD2-4074-A990-370C01C8C7B3}" type="slidenum">
              <a:rPr lang="en-US" sz="1200" b="0" smtClean="0">
                <a:solidFill>
                  <a:schemeClr val="tx1"/>
                </a:solidFill>
              </a:rPr>
              <a:pPr eaLnBrk="1" hangingPunct="1"/>
              <a:t>9</a:t>
            </a:fld>
            <a:endParaRPr lang="en-US" sz="1200" b="0" smtClean="0">
              <a:solidFill>
                <a:schemeClr val="tx1"/>
              </a:solidFill>
            </a:endParaRPr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Management Information Systems, Sixth Edition</a:t>
            </a:r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6FFBBD53-7732-45C6-BC60-6AAD975BF43C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Management Information Systems, Sixth Edition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F396FD-570C-4BF2-8B58-6505A2231297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pPr>
              <a:defRPr/>
            </a:pPr>
            <a:fld id="{AEF396FD-570C-4BF2-8B58-6505A2231297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Management Information Systems, Sixth Edition</a:t>
            </a: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Management Information Systems, Sixth Edition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pPr>
              <a:defRPr/>
            </a:pPr>
            <a:fld id="{5C649289-022D-46B5-BBE8-52DD1AD7236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Management Information Systems, Sixth Edition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AEF396FD-570C-4BF2-8B58-6505A2231297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Management Information Systems, Sixth Edition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F396FD-570C-4BF2-8B58-6505A2231297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pPr>
              <a:defRPr/>
            </a:pPr>
            <a:r>
              <a:rPr lang="en-US" smtClean="0"/>
              <a:t>Management Information Systems, Sixth Edition</a:t>
            </a:r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AEF396FD-570C-4BF2-8B58-6505A2231297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Management Information Systems, Sixth Edition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pPr>
              <a:defRPr/>
            </a:pPr>
            <a:fld id="{AEF396FD-570C-4BF2-8B58-6505A2231297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Management Information Systems, Sixth Edition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43AA4C1C-1D8B-4CFF-BF32-209939254AB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AEF396FD-570C-4BF2-8B58-6505A2231297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pPr>
              <a:defRPr/>
            </a:pPr>
            <a:r>
              <a:rPr lang="en-US" smtClean="0"/>
              <a:t>Management Information Systems, Sixth Edition</a:t>
            </a: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pPr>
              <a:defRPr/>
            </a:pPr>
            <a:fld id="{AEF396FD-570C-4BF2-8B58-6505A2231297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pPr>
              <a:defRPr/>
            </a:pPr>
            <a:r>
              <a:rPr lang="en-US" smtClean="0"/>
              <a:t>Management Information Systems, Sixth Edition</a:t>
            </a:r>
            <a:endParaRPr lang="en-US"/>
          </a:p>
        </p:txBody>
      </p:sp>
    </p:spTree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r>
              <a:rPr lang="en-US" smtClean="0"/>
              <a:t>Management Information Systems, Sixth Edition</a:t>
            </a:r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AEF396FD-570C-4BF2-8B58-6505A2231297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  <p:sldLayoutId id="2147483813" r:id="rId4"/>
    <p:sldLayoutId id="2147483814" r:id="rId5"/>
    <p:sldLayoutId id="2147483815" r:id="rId6"/>
    <p:sldLayoutId id="2147483816" r:id="rId7"/>
    <p:sldLayoutId id="2147483817" r:id="rId8"/>
    <p:sldLayoutId id="2147483818" r:id="rId9"/>
    <p:sldLayoutId id="2147483819" r:id="rId10"/>
    <p:sldLayoutId id="2147483820" r:id="rId11"/>
  </p:sldLayoutIdLst>
  <p:hf hdr="0" dt="0"/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Subtitle 3"/>
          <p:cNvSpPr>
            <a:spLocks noGrp="1"/>
          </p:cNvSpPr>
          <p:nvPr>
            <p:ph type="subTitle" idx="1"/>
          </p:nvPr>
        </p:nvSpPr>
        <p:spPr>
          <a:xfrm>
            <a:off x="838200" y="4191000"/>
            <a:ext cx="7543800" cy="990600"/>
          </a:xfrm>
        </p:spPr>
        <p:txBody>
          <a:bodyPr>
            <a:normAutofit fontScale="92500" lnSpcReduction="20000"/>
          </a:bodyPr>
          <a:lstStyle/>
          <a:p>
            <a:pPr eaLnBrk="1" hangingPunct="1"/>
            <a:r>
              <a:rPr lang="en-US" sz="3400" b="0" i="1" dirty="0" smtClean="0"/>
              <a:t>Chapter 2:</a:t>
            </a:r>
          </a:p>
          <a:p>
            <a:pPr eaLnBrk="1" hangingPunct="1"/>
            <a:r>
              <a:rPr lang="en-US" sz="3400" b="0" i="1" dirty="0" smtClean="0"/>
              <a:t>Hardware and Software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609600"/>
            <a:ext cx="7772400" cy="1524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600" b="1" dirty="0" smtClean="0"/>
              <a:t>Information Technology and Managerial Applications in Business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pPr eaLnBrk="1" hangingPunct="1"/>
            <a:r>
              <a:rPr lang="en-US" dirty="0" smtClean="0"/>
              <a:t>Modern Hardware</a:t>
            </a:r>
          </a:p>
        </p:txBody>
      </p:sp>
      <p:sp>
        <p:nvSpPr>
          <p:cNvPr id="1945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9pPr>
          </a:lstStyle>
          <a:p>
            <a:pPr eaLnBrk="1" hangingPunct="1"/>
            <a:fld id="{62EE0DBE-7980-48EE-9F5D-9D84ABFABA03}" type="slidenum">
              <a:rPr lang="en-US" sz="2000" b="0" smtClean="0">
                <a:solidFill>
                  <a:schemeClr val="tx1"/>
                </a:solidFill>
              </a:rPr>
              <a:pPr eaLnBrk="1" hangingPunct="1"/>
              <a:t>10</a:t>
            </a:fld>
            <a:endParaRPr lang="en-US" sz="2000" b="0" smtClean="0">
              <a:solidFill>
                <a:schemeClr val="tx1"/>
              </a:solidFill>
            </a:endParaRPr>
          </a:p>
        </p:txBody>
      </p:sp>
      <p:sp>
        <p:nvSpPr>
          <p:cNvPr id="1946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524000"/>
            <a:ext cx="8229600" cy="4648200"/>
          </a:xfrm>
        </p:spPr>
        <p:txBody>
          <a:bodyPr/>
          <a:lstStyle/>
          <a:p>
            <a:pPr eaLnBrk="1" hangingPunct="1"/>
            <a:r>
              <a:rPr lang="en-US" altLang="ko-KR" dirty="0" smtClean="0">
                <a:ea typeface="新細明體" charset="-120"/>
              </a:rPr>
              <a:t>Once in setup mode, numerous options are available, including:</a:t>
            </a:r>
          </a:p>
          <a:p>
            <a:pPr lvl="1"/>
            <a:r>
              <a:rPr lang="en-US" altLang="ko-KR" dirty="0" smtClean="0">
                <a:ea typeface="新細明體" charset="-120"/>
              </a:rPr>
              <a:t>System time/date</a:t>
            </a:r>
          </a:p>
          <a:p>
            <a:pPr lvl="1"/>
            <a:r>
              <a:rPr lang="en-US" altLang="ko-KR" dirty="0" smtClean="0">
                <a:ea typeface="新細明體" charset="-120"/>
              </a:rPr>
              <a:t>Drive configuration</a:t>
            </a:r>
          </a:p>
          <a:p>
            <a:pPr lvl="1"/>
            <a:r>
              <a:rPr lang="en-US" altLang="ko-KR" dirty="0" smtClean="0">
                <a:ea typeface="新細明體" charset="-120"/>
              </a:rPr>
              <a:t>Boot sequence</a:t>
            </a:r>
          </a:p>
          <a:p>
            <a:pPr lvl="1"/>
            <a:r>
              <a:rPr lang="en-US" altLang="ko-KR" dirty="0" smtClean="0">
                <a:ea typeface="新細明體" charset="-120"/>
              </a:rPr>
              <a:t>Mouse/keyboard</a:t>
            </a:r>
          </a:p>
          <a:p>
            <a:pPr lvl="1"/>
            <a:r>
              <a:rPr lang="en-US" altLang="ko-KR" dirty="0" smtClean="0">
                <a:ea typeface="新細明體" charset="-120"/>
              </a:rPr>
              <a:t>Security</a:t>
            </a:r>
          </a:p>
          <a:p>
            <a:pPr lvl="1"/>
            <a:r>
              <a:rPr lang="en-US" altLang="ko-KR" dirty="0" smtClean="0">
                <a:ea typeface="新細明體" charset="-120"/>
              </a:rPr>
              <a:t>Power management</a:t>
            </a:r>
          </a:p>
          <a:p>
            <a:pPr lvl="1"/>
            <a:r>
              <a:rPr lang="en-US" altLang="ko-KR" dirty="0" smtClean="0">
                <a:ea typeface="新細明體" charset="-120"/>
              </a:rPr>
              <a:t>Exit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ko-KR" dirty="0" smtClean="0">
                <a:ea typeface="굴림" charset="-127"/>
              </a:rPr>
              <a:t>Modern Hardware</a:t>
            </a:r>
            <a:endParaRPr lang="en-US" dirty="0" smtClean="0">
              <a:ea typeface="굴림" charset="-127"/>
            </a:endParaRPr>
          </a:p>
        </p:txBody>
      </p:sp>
      <p:sp>
        <p:nvSpPr>
          <p:cNvPr id="2253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9pPr>
          </a:lstStyle>
          <a:p>
            <a:pPr eaLnBrk="1" hangingPunct="1"/>
            <a:fld id="{0526F82F-F5F6-4A52-9444-501DD89C82DF}" type="slidenum">
              <a:rPr lang="en-US" sz="2000" b="0" smtClean="0">
                <a:solidFill>
                  <a:schemeClr val="tx1"/>
                </a:solidFill>
              </a:rPr>
              <a:pPr eaLnBrk="1" hangingPunct="1"/>
              <a:t>11</a:t>
            </a:fld>
            <a:endParaRPr lang="en-US" sz="2000" b="0" smtClean="0">
              <a:solidFill>
                <a:schemeClr val="tx1"/>
              </a:solidFill>
            </a:endParaRPr>
          </a:p>
        </p:txBody>
      </p:sp>
      <p:sp>
        <p:nvSpPr>
          <p:cNvPr id="2253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524000"/>
            <a:ext cx="8305800" cy="4724400"/>
          </a:xfrm>
        </p:spPr>
        <p:txBody>
          <a:bodyPr>
            <a:normAutofit fontScale="92500" lnSpcReduction="10000"/>
          </a:bodyPr>
          <a:lstStyle/>
          <a:p>
            <a:pPr eaLnBrk="1" hangingPunct="1"/>
            <a:r>
              <a:rPr lang="en-US" dirty="0" smtClean="0">
                <a:ea typeface="新細明體" charset="-120"/>
              </a:rPr>
              <a:t>The most common </a:t>
            </a:r>
            <a:r>
              <a:rPr lang="en-US" i="1" dirty="0" smtClean="0">
                <a:ea typeface="新細明體" charset="-120"/>
              </a:rPr>
              <a:t>input</a:t>
            </a:r>
            <a:r>
              <a:rPr lang="en-US" dirty="0" smtClean="0">
                <a:ea typeface="新細明體" charset="-120"/>
              </a:rPr>
              <a:t> devices are a </a:t>
            </a:r>
            <a:r>
              <a:rPr lang="en-US" b="1" dirty="0" smtClean="0">
                <a:ea typeface="新細明體" charset="-120"/>
              </a:rPr>
              <a:t>keyboard</a:t>
            </a:r>
            <a:r>
              <a:rPr lang="en-US" dirty="0" smtClean="0">
                <a:ea typeface="新細明體" charset="-120"/>
              </a:rPr>
              <a:t> and a </a:t>
            </a:r>
            <a:r>
              <a:rPr lang="en-US" b="1" dirty="0" smtClean="0">
                <a:ea typeface="新細明體" charset="-120"/>
              </a:rPr>
              <a:t>mouse</a:t>
            </a:r>
          </a:p>
          <a:p>
            <a:pPr eaLnBrk="1" hangingPunct="1"/>
            <a:r>
              <a:rPr lang="en-US" dirty="0" smtClean="0">
                <a:ea typeface="新細明體" charset="-120"/>
              </a:rPr>
              <a:t>The </a:t>
            </a:r>
            <a:r>
              <a:rPr lang="en-US" b="1" dirty="0" smtClean="0">
                <a:ea typeface="新細明體" charset="-120"/>
              </a:rPr>
              <a:t>keyboard</a:t>
            </a:r>
            <a:r>
              <a:rPr lang="en-US" dirty="0" smtClean="0">
                <a:ea typeface="新細明體" charset="-120"/>
              </a:rPr>
              <a:t> allows you to type a document, use keystroke shortcuts, access menus, etc.</a:t>
            </a:r>
          </a:p>
          <a:p>
            <a:pPr eaLnBrk="1" hangingPunct="1"/>
            <a:r>
              <a:rPr lang="en-US" dirty="0" smtClean="0">
                <a:ea typeface="新細明體" charset="-120"/>
              </a:rPr>
              <a:t>The </a:t>
            </a:r>
            <a:r>
              <a:rPr lang="en-US" b="1" dirty="0" smtClean="0">
                <a:ea typeface="新細明體" charset="-120"/>
              </a:rPr>
              <a:t>mouse </a:t>
            </a:r>
            <a:r>
              <a:rPr lang="en-US" dirty="0" smtClean="0">
                <a:ea typeface="新細明體" charset="-120"/>
              </a:rPr>
              <a:t>is a point-and-click interface for entering commands that works well in graphical environments</a:t>
            </a:r>
          </a:p>
          <a:p>
            <a:pPr eaLnBrk="1" hangingPunct="1"/>
            <a:r>
              <a:rPr lang="en-US" dirty="0" smtClean="0">
                <a:ea typeface="新細明體" charset="-120"/>
              </a:rPr>
              <a:t>The most common </a:t>
            </a:r>
            <a:r>
              <a:rPr lang="en-US" i="1" dirty="0" smtClean="0">
                <a:ea typeface="新細明體" charset="-120"/>
              </a:rPr>
              <a:t>output</a:t>
            </a:r>
            <a:r>
              <a:rPr lang="en-US" dirty="0" smtClean="0">
                <a:ea typeface="新細明體" charset="-120"/>
              </a:rPr>
              <a:t> devices are </a:t>
            </a:r>
            <a:r>
              <a:rPr lang="en-US" b="1" dirty="0" smtClean="0">
                <a:ea typeface="新細明體" charset="-120"/>
              </a:rPr>
              <a:t>monitors</a:t>
            </a:r>
            <a:r>
              <a:rPr lang="en-US" dirty="0" smtClean="0">
                <a:ea typeface="新細明體" charset="-120"/>
              </a:rPr>
              <a:t>, </a:t>
            </a:r>
            <a:r>
              <a:rPr lang="en-US" b="1" dirty="0" smtClean="0">
                <a:ea typeface="新細明體" charset="-120"/>
              </a:rPr>
              <a:t>printers</a:t>
            </a:r>
            <a:r>
              <a:rPr lang="en-US" dirty="0" smtClean="0">
                <a:ea typeface="新細明體" charset="-120"/>
              </a:rPr>
              <a:t>, and </a:t>
            </a:r>
            <a:r>
              <a:rPr lang="en-US" b="1" dirty="0" smtClean="0">
                <a:ea typeface="新細明體" charset="-120"/>
              </a:rPr>
              <a:t>speakers</a:t>
            </a:r>
          </a:p>
          <a:p>
            <a:pPr eaLnBrk="1" hangingPunct="1"/>
            <a:r>
              <a:rPr lang="en-US" dirty="0" smtClean="0">
                <a:ea typeface="新細明體" charset="-120"/>
              </a:rPr>
              <a:t>A </a:t>
            </a:r>
            <a:r>
              <a:rPr lang="en-US" b="1" dirty="0" smtClean="0">
                <a:ea typeface="新細明體" charset="-120"/>
              </a:rPr>
              <a:t>monitor</a:t>
            </a:r>
            <a:r>
              <a:rPr lang="en-US" dirty="0" smtClean="0">
                <a:ea typeface="新細明體" charset="-120"/>
              </a:rPr>
              <a:t> displays signals generated by a computer as images on a screen</a:t>
            </a:r>
          </a:p>
          <a:p>
            <a:pPr eaLnBrk="1" hangingPunct="1"/>
            <a:r>
              <a:rPr lang="en-US" dirty="0" smtClean="0">
                <a:ea typeface="新細明體" charset="-120"/>
              </a:rPr>
              <a:t>A </a:t>
            </a:r>
            <a:r>
              <a:rPr lang="en-US" b="1" dirty="0" smtClean="0">
                <a:ea typeface="新細明體" charset="-120"/>
              </a:rPr>
              <a:t>printer</a:t>
            </a:r>
            <a:r>
              <a:rPr lang="en-US" dirty="0" smtClean="0">
                <a:ea typeface="新細明體" charset="-120"/>
              </a:rPr>
              <a:t> is the device that puts data or information on paper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ko-KR" dirty="0" smtClean="0">
                <a:ea typeface="굴림" charset="-127"/>
              </a:rPr>
              <a:t>Review Section 2</a:t>
            </a:r>
            <a:endParaRPr lang="en-US" dirty="0" smtClean="0">
              <a:ea typeface="굴림" charset="-127"/>
            </a:endParaRPr>
          </a:p>
        </p:txBody>
      </p:sp>
      <p:sp>
        <p:nvSpPr>
          <p:cNvPr id="2355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9pPr>
          </a:lstStyle>
          <a:p>
            <a:pPr eaLnBrk="1" hangingPunct="1"/>
            <a:fld id="{4BB2FC54-AFE3-4C79-9C81-45B2135CB6FA}" type="slidenum">
              <a:rPr lang="en-US" sz="2000" b="0" smtClean="0">
                <a:solidFill>
                  <a:schemeClr val="tx1"/>
                </a:solidFill>
              </a:rPr>
              <a:pPr eaLnBrk="1" hangingPunct="1"/>
              <a:t>12</a:t>
            </a:fld>
            <a:endParaRPr lang="en-US" sz="2000" b="0" smtClean="0">
              <a:solidFill>
                <a:schemeClr val="tx1"/>
              </a:solidFill>
            </a:endParaRPr>
          </a:p>
        </p:txBody>
      </p:sp>
      <p:sp>
        <p:nvSpPr>
          <p:cNvPr id="2355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pPr marL="514350" indent="-514350" eaLnBrk="1" hangingPunct="1">
              <a:lnSpc>
                <a:spcPct val="90000"/>
              </a:lnSpc>
              <a:buFont typeface="+mj-lt"/>
              <a:buAutoNum type="arabicPeriod"/>
            </a:pPr>
            <a:r>
              <a:rPr lang="en-US" dirty="0" smtClean="0">
                <a:ea typeface="新細明體" charset="-120"/>
              </a:rPr>
              <a:t>What is the role of a bus? Why does a computer have several?</a:t>
            </a:r>
          </a:p>
          <a:p>
            <a:pPr marL="514350" indent="-514350" eaLnBrk="1" hangingPunct="1">
              <a:lnSpc>
                <a:spcPct val="90000"/>
              </a:lnSpc>
              <a:buFont typeface="+mj-lt"/>
              <a:buAutoNum type="arabicPeriod"/>
            </a:pPr>
            <a:r>
              <a:rPr lang="en-US" dirty="0" smtClean="0">
                <a:ea typeface="新細明體" charset="-120"/>
              </a:rPr>
              <a:t>Why is the motherboard considered a critical component of the computer?</a:t>
            </a:r>
          </a:p>
          <a:p>
            <a:pPr marL="514350" indent="-514350" eaLnBrk="1" hangingPunct="1">
              <a:lnSpc>
                <a:spcPct val="90000"/>
              </a:lnSpc>
              <a:buFont typeface="+mj-lt"/>
              <a:buAutoNum type="arabicPeriod"/>
            </a:pPr>
            <a:r>
              <a:rPr lang="en-US" dirty="0" smtClean="0">
                <a:ea typeface="新細明體" charset="-120"/>
              </a:rPr>
              <a:t>Why are microphones and cameras input devices?</a:t>
            </a:r>
          </a:p>
          <a:p>
            <a:pPr marL="514350" indent="-514350" eaLnBrk="1" hangingPunct="1">
              <a:lnSpc>
                <a:spcPct val="90000"/>
              </a:lnSpc>
              <a:buFont typeface="+mj-lt"/>
              <a:buAutoNum type="arabicPeriod"/>
            </a:pPr>
            <a:r>
              <a:rPr lang="en-US" dirty="0" smtClean="0">
                <a:ea typeface="新細明體" charset="-120"/>
              </a:rPr>
              <a:t>Today most printers are non-impact. Can you think of a situation that would call for use of an impact printer?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a typeface="굴림" charset="-127"/>
              </a:rPr>
              <a:t>Storage</a:t>
            </a:r>
            <a:endParaRPr lang="en-US" dirty="0" smtClean="0"/>
          </a:p>
        </p:txBody>
      </p:sp>
      <p:sp>
        <p:nvSpPr>
          <p:cNvPr id="2560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9pPr>
          </a:lstStyle>
          <a:p>
            <a:pPr eaLnBrk="1" hangingPunct="1"/>
            <a:fld id="{EA316BA2-17C4-46E3-BE40-FABEB8700891}" type="slidenum">
              <a:rPr lang="en-US" sz="2000" b="0" smtClean="0">
                <a:solidFill>
                  <a:schemeClr val="tx1"/>
                </a:solidFill>
              </a:rPr>
              <a:pPr eaLnBrk="1" hangingPunct="1"/>
              <a:t>13</a:t>
            </a:fld>
            <a:endParaRPr lang="en-US" sz="2000" b="0" smtClean="0">
              <a:solidFill>
                <a:schemeClr val="tx1"/>
              </a:solidFill>
            </a:endParaRPr>
          </a:p>
        </p:txBody>
      </p:sp>
      <p:sp>
        <p:nvSpPr>
          <p:cNvPr id="2560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524000"/>
            <a:ext cx="8229600" cy="4419600"/>
          </a:xfrm>
        </p:spPr>
        <p:txBody>
          <a:bodyPr/>
          <a:lstStyle/>
          <a:p>
            <a:pPr eaLnBrk="1" hangingPunct="1"/>
            <a:r>
              <a:rPr lang="en-US" b="1" dirty="0" smtClean="0">
                <a:ea typeface="新細明體" charset="-120"/>
              </a:rPr>
              <a:t>Primary memory </a:t>
            </a:r>
            <a:r>
              <a:rPr lang="en-US" dirty="0" smtClean="0">
                <a:ea typeface="新細明體" charset="-120"/>
              </a:rPr>
              <a:t>is temporary, but fast storage; </a:t>
            </a:r>
            <a:r>
              <a:rPr lang="en-US" b="1" dirty="0" smtClean="0">
                <a:ea typeface="新細明體" charset="-120"/>
              </a:rPr>
              <a:t>secondary memory</a:t>
            </a:r>
            <a:r>
              <a:rPr lang="en-US" dirty="0" smtClean="0">
                <a:ea typeface="新細明體" charset="-120"/>
              </a:rPr>
              <a:t> is permanent storage</a:t>
            </a:r>
          </a:p>
          <a:p>
            <a:pPr eaLnBrk="1" hangingPunct="1"/>
            <a:r>
              <a:rPr lang="en-US" dirty="0" smtClean="0">
                <a:ea typeface="新細明體" charset="-120"/>
              </a:rPr>
              <a:t>The name for primary storage is </a:t>
            </a:r>
            <a:r>
              <a:rPr lang="en-US" b="1" dirty="0" smtClean="0">
                <a:ea typeface="新細明體" charset="-120"/>
              </a:rPr>
              <a:t>RAM </a:t>
            </a:r>
            <a:r>
              <a:rPr lang="en-US" dirty="0" smtClean="0">
                <a:ea typeface="新細明體" charset="-120"/>
              </a:rPr>
              <a:t>(Random Access Memory) and it is volatile, which means when the computer is shut off, any program or data within it is lost</a:t>
            </a:r>
          </a:p>
          <a:p>
            <a:pPr eaLnBrk="1" hangingPunct="1"/>
            <a:r>
              <a:rPr lang="en-US" dirty="0" smtClean="0">
                <a:ea typeface="新細明體" charset="-120"/>
              </a:rPr>
              <a:t>Primary storage is usually measured in </a:t>
            </a:r>
            <a:r>
              <a:rPr lang="en-US" b="1" dirty="0" smtClean="0">
                <a:ea typeface="新細明體" charset="-120"/>
              </a:rPr>
              <a:t>gigabytes</a:t>
            </a:r>
            <a:r>
              <a:rPr lang="en-US" dirty="0" smtClean="0">
                <a:ea typeface="新細明體" charset="-120"/>
              </a:rPr>
              <a:t>; the capacity, or amount of memory, is measured in </a:t>
            </a:r>
            <a:r>
              <a:rPr lang="en-US" b="1" dirty="0" smtClean="0">
                <a:ea typeface="新細明體" charset="-120"/>
              </a:rPr>
              <a:t>bytes</a:t>
            </a:r>
          </a:p>
          <a:p>
            <a:pPr eaLnBrk="1" hangingPunct="1">
              <a:buNone/>
            </a:pPr>
            <a:endParaRPr lang="en-US" dirty="0" smtClean="0">
              <a:ea typeface="新細明體" charset="-12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Storage</a:t>
            </a:r>
          </a:p>
        </p:txBody>
      </p:sp>
      <p:sp>
        <p:nvSpPr>
          <p:cNvPr id="2662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9pPr>
          </a:lstStyle>
          <a:p>
            <a:pPr eaLnBrk="1" hangingPunct="1"/>
            <a:fld id="{EEE58257-64A9-4CA9-B0B3-599729B008FB}" type="slidenum">
              <a:rPr lang="en-US" sz="2000" b="0" smtClean="0">
                <a:solidFill>
                  <a:schemeClr val="tx1"/>
                </a:solidFill>
              </a:rPr>
              <a:pPr eaLnBrk="1" hangingPunct="1"/>
              <a:t>14</a:t>
            </a:fld>
            <a:endParaRPr lang="en-US" sz="2000" b="0" smtClean="0">
              <a:solidFill>
                <a:schemeClr val="tx1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524000" y="2057400"/>
          <a:ext cx="60960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Name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Amount of Bytes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Kilobyte (KB)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1,000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Megabyte</a:t>
                      </a:r>
                      <a:r>
                        <a:rPr lang="en-US" baseline="0" dirty="0" smtClean="0"/>
                        <a:t> (MB)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1,000,000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Gigabyte (GB)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1,000,000,000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Terabyte (TB)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1,000,000,000,000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28600"/>
            <a:ext cx="8229600" cy="914400"/>
          </a:xfrm>
        </p:spPr>
        <p:txBody>
          <a:bodyPr/>
          <a:lstStyle/>
          <a:p>
            <a:pPr eaLnBrk="1" hangingPunct="1"/>
            <a:r>
              <a:rPr lang="en-US" dirty="0" smtClean="0"/>
              <a:t>Storage</a:t>
            </a:r>
          </a:p>
        </p:txBody>
      </p:sp>
      <p:sp>
        <p:nvSpPr>
          <p:cNvPr id="2765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9pPr>
          </a:lstStyle>
          <a:p>
            <a:pPr eaLnBrk="1" hangingPunct="1"/>
            <a:fld id="{7D874F20-5770-4460-BBDD-2BA34580E219}" type="slidenum">
              <a:rPr lang="en-US" sz="2000" b="0" smtClean="0">
                <a:solidFill>
                  <a:schemeClr val="tx1"/>
                </a:solidFill>
              </a:rPr>
              <a:pPr eaLnBrk="1" hangingPunct="1"/>
              <a:t>15</a:t>
            </a:fld>
            <a:endParaRPr lang="en-US" sz="2000" b="0" smtClean="0">
              <a:solidFill>
                <a:schemeClr val="tx1"/>
              </a:solidFill>
            </a:endParaRPr>
          </a:p>
        </p:txBody>
      </p:sp>
      <p:sp>
        <p:nvSpPr>
          <p:cNvPr id="2765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447800"/>
            <a:ext cx="8229600" cy="44196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ea typeface="新細明體" charset="-120"/>
              </a:rPr>
              <a:t>RAM is packaged in many configurations: </a:t>
            </a:r>
            <a:r>
              <a:rPr lang="en-US" altLang="zh-CN" b="1" dirty="0" smtClean="0">
                <a:ea typeface="新細明體" charset="-120"/>
              </a:rPr>
              <a:t>DIP </a:t>
            </a:r>
            <a:r>
              <a:rPr lang="en-US" altLang="zh-CN" dirty="0" smtClean="0">
                <a:ea typeface="新細明體" charset="-120"/>
              </a:rPr>
              <a:t>(dual-inline packages), </a:t>
            </a:r>
            <a:r>
              <a:rPr lang="en-US" altLang="zh-CN" b="1" dirty="0" smtClean="0">
                <a:ea typeface="新細明體" charset="-120"/>
              </a:rPr>
              <a:t>SIMM </a:t>
            </a:r>
            <a:r>
              <a:rPr lang="en-US" altLang="zh-CN" dirty="0" smtClean="0">
                <a:ea typeface="新細明體" charset="-120"/>
              </a:rPr>
              <a:t>(single-inline memory module), </a:t>
            </a:r>
            <a:r>
              <a:rPr lang="en-US" altLang="zh-CN" b="1" dirty="0" smtClean="0">
                <a:ea typeface="新細明體" charset="-120"/>
              </a:rPr>
              <a:t>DIMM </a:t>
            </a:r>
            <a:r>
              <a:rPr lang="en-US" altLang="zh-CN" dirty="0" smtClean="0">
                <a:ea typeface="新細明體" charset="-120"/>
              </a:rPr>
              <a:t>(dual-inline memory module)</a:t>
            </a:r>
          </a:p>
          <a:p>
            <a:pPr eaLnBrk="1" hangingPunct="1"/>
            <a:r>
              <a:rPr lang="en-US" altLang="zh-CN" dirty="0" smtClean="0">
                <a:ea typeface="新細明體" charset="-120"/>
              </a:rPr>
              <a:t>Difference between SIMMs and DIMMs is that DIMMS can transfer twice the amount of data in a single operation</a:t>
            </a:r>
          </a:p>
          <a:p>
            <a:pPr eaLnBrk="1" hangingPunct="1"/>
            <a:r>
              <a:rPr lang="en-US" altLang="zh-CN" dirty="0" smtClean="0">
                <a:ea typeface="新細明體" charset="-120"/>
              </a:rPr>
              <a:t>DIMMS come in two configurations: </a:t>
            </a:r>
            <a:r>
              <a:rPr lang="en-US" altLang="zh-CN" b="1" dirty="0" smtClean="0">
                <a:ea typeface="新細明體" charset="-120"/>
              </a:rPr>
              <a:t>SDRAM </a:t>
            </a:r>
            <a:r>
              <a:rPr lang="en-US" altLang="zh-CN" dirty="0" smtClean="0">
                <a:ea typeface="新細明體" charset="-120"/>
              </a:rPr>
              <a:t>and </a:t>
            </a:r>
            <a:r>
              <a:rPr lang="en-US" altLang="zh-CN" b="1" dirty="0" smtClean="0">
                <a:ea typeface="新細明體" charset="-120"/>
              </a:rPr>
              <a:t>DDR SDRAM</a:t>
            </a:r>
            <a:endParaRPr lang="en-US" altLang="zh-CN" dirty="0" smtClean="0">
              <a:ea typeface="新細明體" charset="-12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a typeface="굴림" charset="-127"/>
              </a:rPr>
              <a:t>Storage</a:t>
            </a:r>
            <a:endParaRPr lang="en-US" dirty="0" smtClean="0"/>
          </a:p>
        </p:txBody>
      </p:sp>
      <p:sp>
        <p:nvSpPr>
          <p:cNvPr id="2867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9pPr>
          </a:lstStyle>
          <a:p>
            <a:pPr eaLnBrk="1" hangingPunct="1"/>
            <a:fld id="{5058484F-E139-4BF2-87F2-8236FDEAF12E}" type="slidenum">
              <a:rPr lang="en-US" sz="2000" b="0" smtClean="0">
                <a:solidFill>
                  <a:schemeClr val="tx1"/>
                </a:solidFill>
              </a:rPr>
              <a:pPr eaLnBrk="1" hangingPunct="1"/>
              <a:t>16</a:t>
            </a:fld>
            <a:endParaRPr lang="en-US" sz="2000" b="0" smtClean="0">
              <a:solidFill>
                <a:schemeClr val="tx1"/>
              </a:solidFill>
            </a:endParaRPr>
          </a:p>
        </p:txBody>
      </p:sp>
      <p:sp>
        <p:nvSpPr>
          <p:cNvPr id="2867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8229600" cy="2362200"/>
          </a:xfrm>
        </p:spPr>
        <p:txBody>
          <a:bodyPr/>
          <a:lstStyle/>
          <a:p>
            <a:pPr eaLnBrk="1" hangingPunct="1"/>
            <a:r>
              <a:rPr lang="en-US" b="1" dirty="0" smtClean="0">
                <a:ea typeface="新細明體" charset="-120"/>
              </a:rPr>
              <a:t>Cache memory</a:t>
            </a:r>
            <a:r>
              <a:rPr lang="en-US" dirty="0" smtClean="0">
                <a:ea typeface="新細明體" charset="-120"/>
              </a:rPr>
              <a:t> is special memory that operates much faster than SDRAM memory</a:t>
            </a:r>
          </a:p>
          <a:p>
            <a:pPr eaLnBrk="1" hangingPunct="1"/>
            <a:r>
              <a:rPr lang="en-US" b="1" dirty="0" smtClean="0">
                <a:ea typeface="新細明體" charset="-120"/>
              </a:rPr>
              <a:t>Virtual memory </a:t>
            </a:r>
            <a:r>
              <a:rPr lang="en-US" dirty="0" smtClean="0">
                <a:ea typeface="新細明體" charset="-120"/>
              </a:rPr>
              <a:t>is a memory management technique used by multi-tasking computer operating systems such as Windows</a:t>
            </a:r>
          </a:p>
          <a:p>
            <a:pPr eaLnBrk="1" hangingPunct="1"/>
            <a:endParaRPr lang="en-US" b="1" dirty="0" smtClean="0">
              <a:ea typeface="新細明體" charset="-12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24000" y="4038600"/>
            <a:ext cx="1295400" cy="6858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lowchart: Decision 6"/>
          <p:cNvSpPr/>
          <p:nvPr/>
        </p:nvSpPr>
        <p:spPr>
          <a:xfrm>
            <a:off x="1447800" y="5029200"/>
            <a:ext cx="1447800" cy="533400"/>
          </a:xfrm>
          <a:prstGeom prst="flowChartDecisio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lowchart: Process 7"/>
          <p:cNvSpPr/>
          <p:nvPr/>
        </p:nvSpPr>
        <p:spPr>
          <a:xfrm>
            <a:off x="1524000" y="5867400"/>
            <a:ext cx="1295400" cy="685800"/>
          </a:xfrm>
          <a:prstGeom prst="flowChartProces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lowchart: Process 8"/>
          <p:cNvSpPr/>
          <p:nvPr/>
        </p:nvSpPr>
        <p:spPr>
          <a:xfrm>
            <a:off x="4572000" y="4876800"/>
            <a:ext cx="1447800" cy="762000"/>
          </a:xfrm>
          <a:prstGeom prst="flowChartProces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/>
          <p:cNvCxnSpPr>
            <a:stCxn id="7" idx="3"/>
            <a:endCxn id="9" idx="1"/>
          </p:cNvCxnSpPr>
          <p:nvPr/>
        </p:nvCxnSpPr>
        <p:spPr>
          <a:xfrm flipV="1">
            <a:off x="2895600" y="5257800"/>
            <a:ext cx="1676400" cy="381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5400000" flipH="1" flipV="1">
            <a:off x="5029200" y="4572000"/>
            <a:ext cx="533400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endCxn id="6" idx="3"/>
          </p:cNvCxnSpPr>
          <p:nvPr/>
        </p:nvCxnSpPr>
        <p:spPr>
          <a:xfrm rot="10800000" flipV="1">
            <a:off x="2819400" y="4343400"/>
            <a:ext cx="2514600" cy="381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6" idx="2"/>
            <a:endCxn id="7" idx="0"/>
          </p:cNvCxnSpPr>
          <p:nvPr/>
        </p:nvCxnSpPr>
        <p:spPr>
          <a:xfrm rot="5400000">
            <a:off x="2019300" y="4876800"/>
            <a:ext cx="304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7" idx="2"/>
            <a:endCxn id="8" idx="0"/>
          </p:cNvCxnSpPr>
          <p:nvPr/>
        </p:nvCxnSpPr>
        <p:spPr>
          <a:xfrm rot="5400000">
            <a:off x="2019300" y="5715000"/>
            <a:ext cx="304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stCxn id="8" idx="1"/>
          </p:cNvCxnSpPr>
          <p:nvPr/>
        </p:nvCxnSpPr>
        <p:spPr>
          <a:xfrm rot="10800000" flipV="1">
            <a:off x="1295400" y="6210300"/>
            <a:ext cx="228600" cy="381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rot="5400000" flipH="1" flipV="1">
            <a:off x="342900" y="5295900"/>
            <a:ext cx="1905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endCxn id="6" idx="1"/>
          </p:cNvCxnSpPr>
          <p:nvPr/>
        </p:nvCxnSpPr>
        <p:spPr>
          <a:xfrm>
            <a:off x="1295400" y="4343400"/>
            <a:ext cx="228600" cy="381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1676400" y="4114800"/>
            <a:ext cx="1066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CPU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828800" y="5105401"/>
            <a:ext cx="685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tx1"/>
                </a:solidFill>
              </a:rPr>
              <a:t>Date in cache?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600200" y="5943600"/>
            <a:ext cx="1143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tx1"/>
                </a:solidFill>
              </a:rPr>
              <a:t>Cache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724400" y="5029200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RAM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371600" y="5638800"/>
            <a:ext cx="609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>
                <a:solidFill>
                  <a:schemeClr val="tx1"/>
                </a:solidFill>
              </a:rPr>
              <a:t>Faster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267200" y="4648200"/>
            <a:ext cx="609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>
                <a:solidFill>
                  <a:schemeClr val="tx1"/>
                </a:solidFill>
              </a:rPr>
              <a:t>Slower</a:t>
            </a:r>
            <a:endParaRPr lang="en-US" sz="9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>
                <a:ea typeface="굴림" charset="-127"/>
              </a:rPr>
              <a:t>Storage</a:t>
            </a:r>
            <a:endParaRPr lang="en-US" dirty="0" smtClean="0"/>
          </a:p>
        </p:txBody>
      </p:sp>
      <p:sp>
        <p:nvSpPr>
          <p:cNvPr id="3072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9pPr>
          </a:lstStyle>
          <a:p>
            <a:pPr eaLnBrk="1" hangingPunct="1"/>
            <a:fld id="{DD0825BE-6D46-4ADB-BF92-718E572D14F0}" type="slidenum">
              <a:rPr lang="en-US" sz="2000" b="0" smtClean="0">
                <a:solidFill>
                  <a:schemeClr val="tx1"/>
                </a:solidFill>
              </a:rPr>
              <a:pPr eaLnBrk="1" hangingPunct="1"/>
              <a:t>17</a:t>
            </a:fld>
            <a:endParaRPr lang="en-US" sz="2000" b="0" smtClean="0">
              <a:solidFill>
                <a:schemeClr val="tx1"/>
              </a:solidFill>
            </a:endParaRPr>
          </a:p>
        </p:txBody>
      </p:sp>
      <p:sp>
        <p:nvSpPr>
          <p:cNvPr id="3072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8229600" cy="4419600"/>
          </a:xfrm>
        </p:spPr>
        <p:txBody>
          <a:bodyPr>
            <a:normAutofit fontScale="92500" lnSpcReduction="10000"/>
          </a:bodyPr>
          <a:lstStyle/>
          <a:p>
            <a:pPr eaLnBrk="1" hangingPunct="1"/>
            <a:r>
              <a:rPr lang="en-US" dirty="0" smtClean="0">
                <a:ea typeface="굴림" charset="-127"/>
              </a:rPr>
              <a:t>Secondary storage is </a:t>
            </a:r>
            <a:r>
              <a:rPr lang="en-US" b="1" dirty="0" smtClean="0">
                <a:ea typeface="굴림" charset="-127"/>
              </a:rPr>
              <a:t>persistent</a:t>
            </a:r>
            <a:r>
              <a:rPr lang="en-US" dirty="0" smtClean="0">
                <a:ea typeface="굴림" charset="-127"/>
              </a:rPr>
              <a:t>, which means it holds data and programs even when there is now power in the computer</a:t>
            </a:r>
          </a:p>
          <a:p>
            <a:pPr eaLnBrk="1" hangingPunct="1"/>
            <a:r>
              <a:rPr lang="en-US" dirty="0" smtClean="0">
                <a:ea typeface="굴림" charset="-127"/>
              </a:rPr>
              <a:t>Hard disks are measured in </a:t>
            </a:r>
            <a:r>
              <a:rPr lang="en-US" b="1" dirty="0" smtClean="0">
                <a:ea typeface="굴림" charset="-127"/>
              </a:rPr>
              <a:t>gigabytes</a:t>
            </a:r>
          </a:p>
          <a:p>
            <a:pPr eaLnBrk="1" hangingPunct="1"/>
            <a:r>
              <a:rPr lang="en-US" b="1" dirty="0" smtClean="0">
                <a:ea typeface="굴림" charset="-127"/>
              </a:rPr>
              <a:t>Data transfer rate</a:t>
            </a:r>
            <a:r>
              <a:rPr lang="en-US" dirty="0" smtClean="0">
                <a:ea typeface="굴림" charset="-127"/>
              </a:rPr>
              <a:t> – the number of bytes per second that the drive can deliver to the CPU</a:t>
            </a:r>
          </a:p>
          <a:p>
            <a:pPr eaLnBrk="1" hangingPunct="1"/>
            <a:r>
              <a:rPr lang="en-US" b="1" dirty="0" smtClean="0">
                <a:ea typeface="굴림" charset="-127"/>
              </a:rPr>
              <a:t>Seek time </a:t>
            </a:r>
            <a:r>
              <a:rPr lang="en-US" dirty="0" smtClean="0">
                <a:ea typeface="굴림" charset="-127"/>
              </a:rPr>
              <a:t>– The amount of time between when the CPU requests a file and when the first byte of the file is sent to the CPU</a:t>
            </a:r>
          </a:p>
          <a:p>
            <a:pPr eaLnBrk="1" hangingPunct="1"/>
            <a:r>
              <a:rPr lang="en-US" b="1" dirty="0" smtClean="0">
                <a:ea typeface="굴림" charset="-127"/>
              </a:rPr>
              <a:t>Latency time </a:t>
            </a:r>
            <a:r>
              <a:rPr lang="en-US" dirty="0" smtClean="0">
                <a:ea typeface="굴림" charset="-127"/>
              </a:rPr>
              <a:t>– The average delay until a desired sector rotates to under the read/write head</a:t>
            </a:r>
            <a:endParaRPr lang="en-US" b="1" dirty="0" smtClean="0">
              <a:ea typeface="굴림" charset="-127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>
                <a:ea typeface="굴림" charset="-127"/>
              </a:rPr>
              <a:t>Storage</a:t>
            </a:r>
            <a:endParaRPr lang="en-US" dirty="0" smtClean="0">
              <a:ea typeface="굴림" charset="-127"/>
            </a:endParaRPr>
          </a:p>
        </p:txBody>
      </p:sp>
      <p:sp>
        <p:nvSpPr>
          <p:cNvPr id="3174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9pPr>
          </a:lstStyle>
          <a:p>
            <a:pPr eaLnBrk="1" hangingPunct="1"/>
            <a:fld id="{A23A058D-702E-4554-A3D0-EFF34328360E}" type="slidenum">
              <a:rPr lang="en-US" sz="2000" b="0" smtClean="0">
                <a:solidFill>
                  <a:schemeClr val="tx1"/>
                </a:solidFill>
              </a:rPr>
              <a:pPr eaLnBrk="1" hangingPunct="1"/>
              <a:t>18</a:t>
            </a:fld>
            <a:endParaRPr lang="en-US" sz="2000" b="0" smtClean="0">
              <a:solidFill>
                <a:schemeClr val="tx1"/>
              </a:solidFill>
            </a:endParaRPr>
          </a:p>
        </p:txBody>
      </p:sp>
      <p:sp>
        <p:nvSpPr>
          <p:cNvPr id="3174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 fontScale="85000" lnSpcReduction="10000"/>
          </a:bodyPr>
          <a:lstStyle/>
          <a:p>
            <a:pPr eaLnBrk="1" hangingPunct="1"/>
            <a:r>
              <a:rPr lang="en-US" b="1" dirty="0" smtClean="0">
                <a:ea typeface="ＭＳ Ｐゴシック" charset="-128"/>
              </a:rPr>
              <a:t>Disk fragmentation</a:t>
            </a:r>
            <a:r>
              <a:rPr lang="en-US" dirty="0" smtClean="0">
                <a:ea typeface="ＭＳ Ｐゴシック" charset="-128"/>
              </a:rPr>
              <a:t> is when new programs are installed or large files saved, the hard drive tries to fill the holes, thus breaking up the program or file into blocks</a:t>
            </a:r>
          </a:p>
          <a:p>
            <a:pPr eaLnBrk="1" hangingPunct="1"/>
            <a:r>
              <a:rPr lang="en-US" dirty="0" smtClean="0">
                <a:ea typeface="ＭＳ Ｐゴシック" charset="-128"/>
              </a:rPr>
              <a:t>It is desirable for files to be stored in </a:t>
            </a:r>
            <a:r>
              <a:rPr lang="en-US" b="1" dirty="0" smtClean="0">
                <a:ea typeface="ＭＳ Ｐゴシック" charset="-128"/>
              </a:rPr>
              <a:t>contiguous blocks </a:t>
            </a:r>
            <a:r>
              <a:rPr lang="en-US" dirty="0" smtClean="0">
                <a:ea typeface="ＭＳ Ｐゴシック" charset="-128"/>
              </a:rPr>
              <a:t>because the entire file can be accessed faster</a:t>
            </a:r>
          </a:p>
          <a:p>
            <a:pPr eaLnBrk="1" hangingPunct="1"/>
            <a:r>
              <a:rPr lang="en-US" dirty="0" smtClean="0">
                <a:ea typeface="ＭＳ Ｐゴシック" charset="-128"/>
              </a:rPr>
              <a:t>The directory is a list of folders and files on the disk with references to the specific </a:t>
            </a:r>
            <a:r>
              <a:rPr lang="en-US" b="1" dirty="0" smtClean="0">
                <a:ea typeface="ＭＳ Ｐゴシック" charset="-128"/>
              </a:rPr>
              <a:t>physical location</a:t>
            </a:r>
            <a:r>
              <a:rPr lang="en-US" dirty="0" smtClean="0">
                <a:ea typeface="ＭＳ Ｐゴシック" charset="-128"/>
              </a:rPr>
              <a:t> of each file on the disk</a:t>
            </a:r>
          </a:p>
          <a:p>
            <a:pPr eaLnBrk="1" hangingPunct="1"/>
            <a:r>
              <a:rPr lang="en-US" dirty="0" smtClean="0">
                <a:ea typeface="ＭＳ Ｐゴシック" charset="-128"/>
              </a:rPr>
              <a:t> The </a:t>
            </a:r>
            <a:r>
              <a:rPr lang="en-US" b="1" dirty="0" smtClean="0">
                <a:ea typeface="ＭＳ Ｐゴシック" charset="-128"/>
              </a:rPr>
              <a:t>logical location</a:t>
            </a:r>
            <a:r>
              <a:rPr lang="en-US" dirty="0" smtClean="0">
                <a:ea typeface="ＭＳ Ｐゴシック" charset="-128"/>
              </a:rPr>
              <a:t> is what folder the file is in</a:t>
            </a:r>
          </a:p>
          <a:p>
            <a:pPr eaLnBrk="1" hangingPunct="1"/>
            <a:r>
              <a:rPr lang="en-US" dirty="0" smtClean="0">
                <a:ea typeface="ＭＳ Ｐゴシック" charset="-128"/>
              </a:rPr>
              <a:t>The operating system must know the actual physical location of each file so that it may be opened when the user requests it. This relationship is known as </a:t>
            </a:r>
            <a:r>
              <a:rPr lang="en-US" b="1" dirty="0" smtClean="0">
                <a:ea typeface="ＭＳ Ｐゴシック" charset="-128"/>
              </a:rPr>
              <a:t>logical to physical mapping</a:t>
            </a:r>
            <a:endParaRPr lang="en-US" dirty="0" smtClean="0">
              <a:ea typeface="ＭＳ Ｐゴシック" charset="-128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>
                <a:ea typeface="ＭＳ Ｐゴシック" charset="-128"/>
              </a:rPr>
              <a:t>Storage</a:t>
            </a:r>
            <a:endParaRPr lang="en-US" dirty="0" smtClean="0">
              <a:ea typeface="ＭＳ Ｐゴシック" charset="-128"/>
            </a:endParaRPr>
          </a:p>
        </p:txBody>
      </p:sp>
      <p:sp>
        <p:nvSpPr>
          <p:cNvPr id="3481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9pPr>
          </a:lstStyle>
          <a:p>
            <a:pPr eaLnBrk="1" hangingPunct="1"/>
            <a:fld id="{F291B814-EB19-4130-9F29-D3C3962BC4C9}" type="slidenum">
              <a:rPr lang="en-US" sz="2000" b="0" smtClean="0">
                <a:solidFill>
                  <a:schemeClr val="tx1"/>
                </a:solidFill>
              </a:rPr>
              <a:pPr eaLnBrk="1" hangingPunct="1"/>
              <a:t>19</a:t>
            </a:fld>
            <a:endParaRPr lang="en-US" sz="2000" b="0" smtClean="0">
              <a:solidFill>
                <a:schemeClr val="tx1"/>
              </a:solidFill>
            </a:endParaRPr>
          </a:p>
        </p:txBody>
      </p:sp>
      <p:sp>
        <p:nvSpPr>
          <p:cNvPr id="3482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447800"/>
            <a:ext cx="8229600" cy="4648200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dirty="0" smtClean="0">
                <a:ea typeface="ＭＳ Ｐゴシック" charset="-128"/>
              </a:rPr>
              <a:t>A </a:t>
            </a:r>
            <a:r>
              <a:rPr lang="en-US" b="1" dirty="0" smtClean="0">
                <a:ea typeface="ＭＳ Ｐゴシック" charset="-128"/>
              </a:rPr>
              <a:t>scrubber </a:t>
            </a:r>
            <a:r>
              <a:rPr lang="en-US" dirty="0" smtClean="0">
                <a:ea typeface="ＭＳ Ｐゴシック" charset="-128"/>
              </a:rPr>
              <a:t>is a special program that overwrites each bit of data with a 0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ea typeface="ＭＳ Ｐゴシック" charset="-128"/>
              </a:rPr>
              <a:t>A </a:t>
            </a:r>
            <a:r>
              <a:rPr lang="en-US" b="1" dirty="0" smtClean="0">
                <a:ea typeface="ＭＳ Ｐゴシック" charset="-128"/>
              </a:rPr>
              <a:t>floppy disk</a:t>
            </a:r>
            <a:r>
              <a:rPr lang="en-US" dirty="0" smtClean="0">
                <a:ea typeface="ＭＳ Ｐゴシック" charset="-128"/>
              </a:rPr>
              <a:t> is similar to a hard disk because it stores data on a surface that rotates, but the platter is a flexible circular piece of metal-coated plastic</a:t>
            </a:r>
          </a:p>
          <a:p>
            <a:pPr>
              <a:lnSpc>
                <a:spcPct val="90000"/>
              </a:lnSpc>
            </a:pPr>
            <a:r>
              <a:rPr lang="en-US" b="1" dirty="0" smtClean="0">
                <a:ea typeface="ＭＳ Ｐゴシック" charset="-128"/>
              </a:rPr>
              <a:t>Flash memory</a:t>
            </a:r>
            <a:r>
              <a:rPr lang="en-US" dirty="0" smtClean="0">
                <a:ea typeface="ＭＳ Ｐゴシック" charset="-128"/>
              </a:rPr>
              <a:t> is attractive because it is nonvolatile, offers fast read access times, and has better shock resistance than hard disks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ea typeface="ＭＳ Ｐゴシック" charset="-128"/>
              </a:rPr>
              <a:t>Flash memory is </a:t>
            </a:r>
            <a:r>
              <a:rPr lang="en-US" b="1" dirty="0" smtClean="0">
                <a:ea typeface="ＭＳ Ｐゴシック" charset="-128"/>
              </a:rPr>
              <a:t>solid state</a:t>
            </a:r>
            <a:r>
              <a:rPr lang="en-US" dirty="0" smtClean="0">
                <a:ea typeface="ＭＳ Ｐゴシック" charset="-128"/>
              </a:rPr>
              <a:t>, or an integrated circuit and not rotational like a disk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ea typeface="ＭＳ Ｐゴシック" charset="-128"/>
              </a:rPr>
              <a:t>A </a:t>
            </a:r>
            <a:r>
              <a:rPr lang="en-US" b="1" dirty="0" smtClean="0">
                <a:ea typeface="ＭＳ Ｐゴシック" charset="-128"/>
              </a:rPr>
              <a:t>CD-ROM </a:t>
            </a:r>
            <a:r>
              <a:rPr lang="en-US" dirty="0" smtClean="0">
                <a:ea typeface="ＭＳ Ｐゴシック" charset="-128"/>
              </a:rPr>
              <a:t>is a compact disc that contains data accessible by a computer using a CD-ROM drive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Objectives</a:t>
            </a:r>
          </a:p>
        </p:txBody>
      </p:sp>
      <p:sp>
        <p:nvSpPr>
          <p:cNvPr id="409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9pPr>
          </a:lstStyle>
          <a:p>
            <a:pPr eaLnBrk="1" hangingPunct="1"/>
            <a:fld id="{109A77BA-406F-4460-AC23-96AFD6132C98}" type="slidenum">
              <a:rPr lang="en-US" sz="2000" b="0" smtClean="0">
                <a:solidFill>
                  <a:schemeClr val="tx1"/>
                </a:solidFill>
              </a:rPr>
              <a:pPr eaLnBrk="1" hangingPunct="1"/>
              <a:t>2</a:t>
            </a:fld>
            <a:endParaRPr lang="en-US" sz="2000" b="0" dirty="0" smtClean="0">
              <a:solidFill>
                <a:schemeClr val="tx1"/>
              </a:solidFill>
            </a:endParaRPr>
          </a:p>
        </p:txBody>
      </p:sp>
      <p:sp>
        <p:nvSpPr>
          <p:cNvPr id="410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828800"/>
            <a:ext cx="8229600" cy="441960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dirty="0" smtClean="0"/>
              <a:t>What hardware and software are and how they work together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What sequence of inventions contributed to the development of modern computers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What binary is and why the standardization of data representation is important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What the components of a computer are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What an operating system is and why it is important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What application programs are and which are important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How software is designed and programmed and who owns it</a:t>
            </a:r>
          </a:p>
          <a:p>
            <a:pPr eaLnBrk="1" hangingPunct="1">
              <a:lnSpc>
                <a:spcPct val="90000"/>
              </a:lnSpc>
            </a:pPr>
            <a:endParaRPr lang="en-US" dirty="0" smtClean="0"/>
          </a:p>
          <a:p>
            <a:pPr eaLnBrk="1" hangingPunct="1">
              <a:lnSpc>
                <a:spcPct val="90000"/>
              </a:lnSpc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>
                <a:ea typeface="ＭＳ Ｐゴシック" charset="-128"/>
              </a:rPr>
              <a:t>Storage</a:t>
            </a:r>
            <a:endParaRPr lang="en-US" dirty="0" smtClean="0">
              <a:ea typeface="ＭＳ Ｐゴシック" charset="-128"/>
            </a:endParaRPr>
          </a:p>
        </p:txBody>
      </p:sp>
      <p:sp>
        <p:nvSpPr>
          <p:cNvPr id="3686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9pPr>
          </a:lstStyle>
          <a:p>
            <a:pPr eaLnBrk="1" hangingPunct="1"/>
            <a:fld id="{A5786D74-8495-4CB6-BFFE-3582030378AC}" type="slidenum">
              <a:rPr lang="en-US" sz="2000" b="0" smtClean="0">
                <a:solidFill>
                  <a:schemeClr val="tx1"/>
                </a:solidFill>
              </a:rPr>
              <a:pPr eaLnBrk="1" hangingPunct="1"/>
              <a:t>20</a:t>
            </a:fld>
            <a:endParaRPr lang="en-US" sz="2000" b="0" smtClean="0">
              <a:solidFill>
                <a:schemeClr val="tx1"/>
              </a:solidFill>
            </a:endParaRPr>
          </a:p>
        </p:txBody>
      </p:sp>
      <p:sp>
        <p:nvSpPr>
          <p:cNvPr id="3686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 eaLnBrk="1" hangingPunct="1"/>
            <a:r>
              <a:rPr lang="en-US" b="1" dirty="0" smtClean="0">
                <a:ea typeface="ＭＳ Ｐゴシック" charset="-128"/>
              </a:rPr>
              <a:t>DVD</a:t>
            </a:r>
            <a:r>
              <a:rPr lang="en-US" dirty="0" smtClean="0">
                <a:ea typeface="ＭＳ Ｐゴシック" charset="-128"/>
              </a:rPr>
              <a:t> is an optical rotational storage media format that can be used for storage of any type of data</a:t>
            </a:r>
          </a:p>
          <a:p>
            <a:pPr eaLnBrk="1" hangingPunct="1"/>
            <a:r>
              <a:rPr lang="en-US" b="1" dirty="0" smtClean="0">
                <a:ea typeface="ＭＳ Ｐゴシック" charset="-128"/>
              </a:rPr>
              <a:t>Zip disks </a:t>
            </a:r>
            <a:r>
              <a:rPr lang="en-US" dirty="0" smtClean="0">
                <a:ea typeface="ＭＳ Ｐゴシック" charset="-128"/>
              </a:rPr>
              <a:t>are removable cartridge storage devices that may be generally used to store compressed data</a:t>
            </a:r>
          </a:p>
          <a:p>
            <a:pPr eaLnBrk="1" hangingPunct="1"/>
            <a:r>
              <a:rPr lang="en-US" dirty="0" smtClean="0">
                <a:ea typeface="ＭＳ Ｐゴシック" charset="-128"/>
              </a:rPr>
              <a:t>A </a:t>
            </a:r>
            <a:r>
              <a:rPr lang="en-US" b="1" dirty="0" smtClean="0">
                <a:ea typeface="ＭＳ Ｐゴシック" charset="-128"/>
              </a:rPr>
              <a:t>type drive </a:t>
            </a:r>
            <a:r>
              <a:rPr lang="en-US" dirty="0" smtClean="0">
                <a:ea typeface="ＭＳ Ｐゴシック" charset="-128"/>
              </a:rPr>
              <a:t>is a data storage device that reads and writes data stored on a magnetic tape</a:t>
            </a:r>
          </a:p>
          <a:p>
            <a:pPr eaLnBrk="1" hangingPunct="1"/>
            <a:r>
              <a:rPr lang="en-US" dirty="0" smtClean="0">
                <a:ea typeface="ＭＳ Ｐゴシック" charset="-128"/>
              </a:rPr>
              <a:t>Tape drives only allow for </a:t>
            </a:r>
            <a:r>
              <a:rPr lang="en-US" b="1" dirty="0" smtClean="0">
                <a:ea typeface="ＭＳ Ｐゴシック" charset="-128"/>
              </a:rPr>
              <a:t>sequential access </a:t>
            </a:r>
            <a:r>
              <a:rPr lang="en-US" dirty="0" smtClean="0">
                <a:ea typeface="ＭＳ Ｐゴシック" charset="-128"/>
              </a:rPr>
              <a:t>of data</a:t>
            </a:r>
          </a:p>
          <a:p>
            <a:pPr eaLnBrk="1" hangingPunct="1"/>
            <a:r>
              <a:rPr lang="en-US" dirty="0" smtClean="0">
                <a:ea typeface="ＭＳ Ｐゴシック" charset="-128"/>
              </a:rPr>
              <a:t>A </a:t>
            </a:r>
            <a:r>
              <a:rPr lang="en-US" b="1" dirty="0" smtClean="0">
                <a:ea typeface="ＭＳ Ｐゴシック" charset="-128"/>
              </a:rPr>
              <a:t>modem </a:t>
            </a:r>
            <a:r>
              <a:rPr lang="en-US" dirty="0" smtClean="0">
                <a:ea typeface="ＭＳ Ｐゴシック" charset="-128"/>
              </a:rPr>
              <a:t>is a device that </a:t>
            </a:r>
            <a:r>
              <a:rPr lang="en-US" b="1" dirty="0" smtClean="0">
                <a:ea typeface="ＭＳ Ｐゴシック" charset="-128"/>
              </a:rPr>
              <a:t>modulates</a:t>
            </a:r>
            <a:r>
              <a:rPr lang="en-US" dirty="0" smtClean="0">
                <a:ea typeface="ＭＳ Ｐゴシック" charset="-128"/>
              </a:rPr>
              <a:t> a carrier’s signal to encode a computer’s digital data, and later </a:t>
            </a:r>
            <a:r>
              <a:rPr lang="en-US" b="1" dirty="0" smtClean="0">
                <a:ea typeface="ＭＳ Ｐゴシック" charset="-128"/>
              </a:rPr>
              <a:t>demodulates</a:t>
            </a:r>
            <a:r>
              <a:rPr lang="en-US" dirty="0" smtClean="0">
                <a:ea typeface="ＭＳ Ｐゴシック" charset="-128"/>
              </a:rPr>
              <a:t> the signal to decode the data at the receiving end.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838200"/>
          </a:xfrm>
        </p:spPr>
        <p:txBody>
          <a:bodyPr/>
          <a:lstStyle/>
          <a:p>
            <a:pPr eaLnBrk="1" hangingPunct="1"/>
            <a:endParaRPr lang="en-US" dirty="0" smtClean="0">
              <a:ea typeface="ＭＳ Ｐゴシック" charset="-128"/>
            </a:endParaRPr>
          </a:p>
        </p:txBody>
      </p:sp>
      <p:sp>
        <p:nvSpPr>
          <p:cNvPr id="3789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9pPr>
          </a:lstStyle>
          <a:p>
            <a:pPr eaLnBrk="1" hangingPunct="1"/>
            <a:fld id="{625A6D4C-A680-469D-B54F-2EA154722C94}" type="slidenum">
              <a:rPr lang="en-US" sz="2000" b="0" smtClean="0">
                <a:solidFill>
                  <a:schemeClr val="tx1"/>
                </a:solidFill>
              </a:rPr>
              <a:pPr eaLnBrk="1" hangingPunct="1"/>
              <a:t>21</a:t>
            </a:fld>
            <a:endParaRPr lang="en-US" sz="2000" b="0" smtClean="0">
              <a:solidFill>
                <a:schemeClr val="tx1"/>
              </a:solidFill>
            </a:endParaRPr>
          </a:p>
        </p:txBody>
      </p:sp>
      <p:sp>
        <p:nvSpPr>
          <p:cNvPr id="3789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8229600" cy="4419600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 smtClean="0">
                <a:ea typeface="ＭＳ Ｐゴシック" charset="-128"/>
              </a:rPr>
              <a:t>Broadband </a:t>
            </a:r>
            <a:r>
              <a:rPr lang="en-US" dirty="0" smtClean="0">
                <a:ea typeface="ＭＳ Ｐゴシック" charset="-128"/>
              </a:rPr>
              <a:t>is a high-data-transmission-rate internet connection</a:t>
            </a:r>
          </a:p>
          <a:p>
            <a:r>
              <a:rPr lang="en-US" b="1" dirty="0" smtClean="0">
                <a:ea typeface="ＭＳ Ｐゴシック" charset="-128"/>
              </a:rPr>
              <a:t>Digital Subscriber Line </a:t>
            </a:r>
            <a:r>
              <a:rPr lang="en-US" dirty="0" smtClean="0">
                <a:ea typeface="ＭＳ Ｐゴシック" charset="-128"/>
              </a:rPr>
              <a:t>(DSL) is a technology that provides high-speed digital data transmission over the wires of the local telephone network, which is known as the </a:t>
            </a:r>
            <a:r>
              <a:rPr lang="en-US" b="1" dirty="0" smtClean="0">
                <a:ea typeface="ＭＳ Ｐゴシック" charset="-128"/>
              </a:rPr>
              <a:t>local loop</a:t>
            </a:r>
            <a:endParaRPr lang="en-US" dirty="0" smtClean="0">
              <a:ea typeface="ＭＳ Ｐゴシック" charset="-128"/>
            </a:endParaRPr>
          </a:p>
          <a:p>
            <a:r>
              <a:rPr lang="en-US" dirty="0" smtClean="0">
                <a:ea typeface="ＭＳ Ｐゴシック" charset="-128"/>
              </a:rPr>
              <a:t>Such open signals can present a security risk for three reasons:</a:t>
            </a:r>
          </a:p>
          <a:p>
            <a:pPr lvl="1"/>
            <a:r>
              <a:rPr lang="en-US" b="1" dirty="0" smtClean="0">
                <a:ea typeface="ＭＳ Ｐゴシック" charset="-128"/>
              </a:rPr>
              <a:t>Intercepted data</a:t>
            </a:r>
            <a:r>
              <a:rPr lang="en-US" dirty="0" smtClean="0">
                <a:ea typeface="ＭＳ Ｐゴシック" charset="-128"/>
              </a:rPr>
              <a:t> – Data transmitted “over the air” can be intercepted</a:t>
            </a:r>
          </a:p>
          <a:p>
            <a:pPr lvl="1"/>
            <a:r>
              <a:rPr lang="en-US" b="1" dirty="0" smtClean="0">
                <a:ea typeface="ＭＳ Ｐゴシック" charset="-128"/>
              </a:rPr>
              <a:t>Security breach </a:t>
            </a:r>
            <a:r>
              <a:rPr lang="en-US" dirty="0" smtClean="0">
                <a:ea typeface="ＭＳ Ｐゴシック" charset="-128"/>
              </a:rPr>
              <a:t>– Intrusions into the computer system are possible</a:t>
            </a:r>
          </a:p>
          <a:p>
            <a:pPr lvl="1"/>
            <a:r>
              <a:rPr lang="en-US" b="1" dirty="0" smtClean="0">
                <a:ea typeface="ＭＳ Ｐゴシック" charset="-128"/>
              </a:rPr>
              <a:t>Unauthorized use </a:t>
            </a:r>
            <a:r>
              <a:rPr lang="en-US" dirty="0" smtClean="0">
                <a:ea typeface="ＭＳ Ｐゴシック" charset="-128"/>
              </a:rPr>
              <a:t>– Illegitimate use of the wireless router can slow down the transmission rates of legitimate users</a:t>
            </a:r>
            <a:endParaRPr lang="en-US" b="1" dirty="0" smtClean="0">
              <a:ea typeface="ＭＳ Ｐゴシック" charset="-128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>
                <a:ea typeface="ＭＳ Ｐゴシック" charset="-128"/>
              </a:rPr>
              <a:t>Review Section 3</a:t>
            </a:r>
            <a:endParaRPr lang="en-US" dirty="0" smtClean="0">
              <a:ea typeface="ＭＳ Ｐゴシック" charset="-128"/>
            </a:endParaRPr>
          </a:p>
        </p:txBody>
      </p:sp>
      <p:sp>
        <p:nvSpPr>
          <p:cNvPr id="3891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9pPr>
          </a:lstStyle>
          <a:p>
            <a:pPr eaLnBrk="1" hangingPunct="1"/>
            <a:fld id="{A69233D0-9750-494C-A935-F73405E8D207}" type="slidenum">
              <a:rPr lang="en-US" sz="2000" b="0" smtClean="0">
                <a:solidFill>
                  <a:schemeClr val="tx1"/>
                </a:solidFill>
              </a:rPr>
              <a:pPr eaLnBrk="1" hangingPunct="1"/>
              <a:t>22</a:t>
            </a:fld>
            <a:endParaRPr lang="en-US" sz="2000" b="0" smtClean="0">
              <a:solidFill>
                <a:schemeClr val="tx1"/>
              </a:solidFill>
            </a:endParaRPr>
          </a:p>
        </p:txBody>
      </p:sp>
      <p:sp>
        <p:nvSpPr>
          <p:cNvPr id="3891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371600"/>
            <a:ext cx="8458200" cy="4648200"/>
          </a:xfrm>
        </p:spPr>
        <p:txBody>
          <a:bodyPr/>
          <a:lstStyle/>
          <a:p>
            <a:pPr marL="514350" indent="-514350" eaLnBrk="1" hangingPunct="1">
              <a:lnSpc>
                <a:spcPct val="90000"/>
              </a:lnSpc>
              <a:buFont typeface="+mj-lt"/>
              <a:buAutoNum type="arabicPeriod"/>
            </a:pPr>
            <a:r>
              <a:rPr lang="en-US" dirty="0" smtClean="0"/>
              <a:t>Why does a computer system require persistent storage?</a:t>
            </a:r>
          </a:p>
          <a:p>
            <a:pPr marL="514350" indent="-514350" eaLnBrk="1" hangingPunct="1">
              <a:lnSpc>
                <a:spcPct val="90000"/>
              </a:lnSpc>
              <a:buFont typeface="+mj-lt"/>
              <a:buAutoNum type="arabicPeriod"/>
            </a:pPr>
            <a:r>
              <a:rPr lang="en-US" dirty="0" smtClean="0"/>
              <a:t>What is the role of RAM in a computer?</a:t>
            </a:r>
          </a:p>
          <a:p>
            <a:pPr marL="514350" indent="-514350" eaLnBrk="1" hangingPunct="1">
              <a:lnSpc>
                <a:spcPct val="90000"/>
              </a:lnSpc>
              <a:buFont typeface="+mj-lt"/>
              <a:buAutoNum type="arabicPeriod"/>
            </a:pPr>
            <a:r>
              <a:rPr lang="en-US" dirty="0" smtClean="0"/>
              <a:t>Why does a disk become fragmented, and why is that a problem?</a:t>
            </a:r>
          </a:p>
          <a:p>
            <a:pPr marL="514350" indent="-514350" eaLnBrk="1" hangingPunct="1">
              <a:lnSpc>
                <a:spcPct val="90000"/>
              </a:lnSpc>
              <a:buFont typeface="+mj-lt"/>
              <a:buAutoNum type="arabicPeriod"/>
            </a:pPr>
            <a:r>
              <a:rPr lang="en-US" dirty="0" smtClean="0"/>
              <a:t>Why does virtual memory assist in enabling multitasking?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Computer Styles</a:t>
            </a:r>
          </a:p>
        </p:txBody>
      </p:sp>
      <p:sp>
        <p:nvSpPr>
          <p:cNvPr id="4096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9pPr>
          </a:lstStyle>
          <a:p>
            <a:pPr eaLnBrk="1" hangingPunct="1"/>
            <a:fld id="{F937B239-A799-4750-A532-627825AF7919}" type="slidenum">
              <a:rPr lang="en-US" sz="2000" b="0" smtClean="0">
                <a:solidFill>
                  <a:schemeClr val="tx1"/>
                </a:solidFill>
              </a:rPr>
              <a:pPr eaLnBrk="1" hangingPunct="1"/>
              <a:t>23</a:t>
            </a:fld>
            <a:endParaRPr lang="en-US" sz="2000" b="0" smtClean="0">
              <a:solidFill>
                <a:schemeClr val="tx1"/>
              </a:solidFill>
            </a:endParaRPr>
          </a:p>
        </p:txBody>
      </p:sp>
      <p:sp>
        <p:nvSpPr>
          <p:cNvPr id="4096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524000"/>
            <a:ext cx="8229600" cy="4419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zh-CN" b="1" dirty="0" smtClean="0">
                <a:ea typeface="ＭＳ Ｐゴシック" charset="-128"/>
              </a:rPr>
              <a:t>Mainframes</a:t>
            </a:r>
            <a:r>
              <a:rPr lang="en-US" altLang="zh-CN" dirty="0" smtClean="0">
                <a:ea typeface="ＭＳ Ｐゴシック" charset="-128"/>
              </a:rPr>
              <a:t> are computers used mainly by large organizations such as government agencies, large companies, universities, the military, and research laboratories for </a:t>
            </a:r>
            <a:r>
              <a:rPr lang="en-US" altLang="zh-CN" b="1" dirty="0" smtClean="0">
                <a:ea typeface="ＭＳ Ｐゴシック" charset="-128"/>
              </a:rPr>
              <a:t>missions critical</a:t>
            </a:r>
            <a:r>
              <a:rPr lang="en-US" altLang="zh-CN" dirty="0" smtClean="0">
                <a:ea typeface="ＭＳ Ｐゴシック" charset="-128"/>
              </a:rPr>
              <a:t> requirements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 dirty="0" smtClean="0">
                <a:ea typeface="ＭＳ Ｐゴシック" charset="-128"/>
              </a:rPr>
              <a:t>A </a:t>
            </a:r>
            <a:r>
              <a:rPr lang="en-US" altLang="zh-CN" b="1" dirty="0" smtClean="0">
                <a:ea typeface="ＭＳ Ｐゴシック" charset="-128"/>
              </a:rPr>
              <a:t>supercomputer </a:t>
            </a:r>
            <a:r>
              <a:rPr lang="en-US" altLang="zh-CN" dirty="0" smtClean="0">
                <a:ea typeface="ＭＳ Ｐゴシック" charset="-128"/>
              </a:rPr>
              <a:t>is a machine that processes data exceptionally fast and are used for calculation-intensive tasks such as economic and weather forecasting, climate research, molecular modeling, simulations of physical events, and computer-based cryptography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>
                <a:ea typeface="宋体" charset="-122"/>
              </a:rPr>
              <a:t>Moore’s Law</a:t>
            </a:r>
            <a:endParaRPr lang="en-US" dirty="0" smtClean="0"/>
          </a:p>
        </p:txBody>
      </p:sp>
      <p:sp>
        <p:nvSpPr>
          <p:cNvPr id="4198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9pPr>
          </a:lstStyle>
          <a:p>
            <a:pPr eaLnBrk="1" hangingPunct="1"/>
            <a:fld id="{01E3C264-1B59-4BD3-8BEA-D8EC4C532E04}" type="slidenum">
              <a:rPr lang="en-US" sz="2000" b="0" smtClean="0">
                <a:solidFill>
                  <a:schemeClr val="tx1"/>
                </a:solidFill>
              </a:rPr>
              <a:pPr eaLnBrk="1" hangingPunct="1"/>
              <a:t>24</a:t>
            </a:fld>
            <a:endParaRPr lang="en-US" sz="2000" b="0" smtClean="0">
              <a:solidFill>
                <a:schemeClr val="tx1"/>
              </a:solidFill>
            </a:endParaRPr>
          </a:p>
        </p:txBody>
      </p:sp>
      <p:sp>
        <p:nvSpPr>
          <p:cNvPr id="4198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371600"/>
            <a:ext cx="8229600" cy="4419600"/>
          </a:xfrm>
        </p:spPr>
        <p:txBody>
          <a:bodyPr>
            <a:normAutofit/>
          </a:bodyPr>
          <a:lstStyle/>
          <a:p>
            <a:pPr eaLnBrk="1" hangingPunct="1"/>
            <a:r>
              <a:rPr lang="en-US" b="1" dirty="0" smtClean="0"/>
              <a:t>Moore’s Law</a:t>
            </a:r>
            <a:r>
              <a:rPr lang="en-US" dirty="0" smtClean="0"/>
              <a:t> is based on the empirical observation made in 1965 by Gordon E. Moore, a co-founder of Intel</a:t>
            </a:r>
          </a:p>
          <a:p>
            <a:pPr eaLnBrk="1" hangingPunct="1"/>
            <a:endParaRPr lang="en-US" b="1" dirty="0" smtClean="0"/>
          </a:p>
          <a:p>
            <a:pPr eaLnBrk="1" hangingPunct="1"/>
            <a:endParaRPr lang="en-US" b="1" dirty="0" smtClean="0"/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Different Coding Standards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Management Information Systems, Sixth Edition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649289-022D-46B5-BBE8-52DD1AD72369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301752" y="1295400"/>
            <a:ext cx="8503920" cy="4803648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6" name="Rectangle 21"/>
          <p:cNvSpPr txBox="1">
            <a:spLocks noChangeArrowheads="1"/>
          </p:cNvSpPr>
          <p:nvPr/>
        </p:nvSpPr>
        <p:spPr>
          <a:xfrm>
            <a:off x="7131050" y="6427788"/>
            <a:ext cx="1905000" cy="457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/>
          <a:lstStyle>
            <a:defPPr>
              <a:defRPr lang="en-US"/>
            </a:defPPr>
            <a:lvl1pPr algn="r" rtl="0" eaLnBrk="0" fontAlgn="base" latinLnBrk="0" hangingPunct="0">
              <a:spcBef>
                <a:spcPct val="0"/>
              </a:spcBef>
              <a:spcAft>
                <a:spcPct val="0"/>
              </a:spcAft>
              <a:defRPr kumimoji="0"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eaLnBrk="1" hangingPunct="1"/>
            <a:fld id="{5615A5D6-9263-4CEB-9A8B-59AFEB80C092}" type="slidenum">
              <a:rPr lang="en-US" sz="1200" smtClean="0">
                <a:solidFill>
                  <a:schemeClr val="bg1"/>
                </a:solidFill>
              </a:rPr>
              <a:pPr eaLnBrk="1" hangingPunct="1"/>
              <a:t>25</a:t>
            </a:fld>
            <a:endParaRPr lang="en-US" sz="1200" smtClean="0">
              <a:solidFill>
                <a:schemeClr val="bg1"/>
              </a:solidFill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228600" y="1295400"/>
            <a:ext cx="8915400" cy="5229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  <a:defRPr/>
            </a:pPr>
            <a:endParaRPr lang="en-US" sz="2400" kern="0" dirty="0" smtClean="0">
              <a:solidFill>
                <a:schemeClr val="bg1"/>
              </a:solidFill>
              <a:latin typeface="+mn-lt"/>
              <a:cs typeface="Times New Roman" pitchFamily="18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AutoNum type="arabicPeriod"/>
              <a:defRPr/>
            </a:pPr>
            <a:r>
              <a:rPr lang="en-US" sz="2400" kern="0" dirty="0" smtClean="0">
                <a:solidFill>
                  <a:schemeClr val="bg1"/>
                </a:solidFill>
                <a:latin typeface="+mn-lt"/>
                <a:cs typeface="Times New Roman" pitchFamily="18" charset="0"/>
              </a:rPr>
              <a:t>ASCII </a:t>
            </a:r>
            <a:r>
              <a:rPr lang="en-US" sz="2400" kern="0" dirty="0">
                <a:solidFill>
                  <a:schemeClr val="bg1"/>
                </a:solidFill>
                <a:latin typeface="+mn-lt"/>
                <a:cs typeface="Times New Roman" pitchFamily="18" charset="0"/>
              </a:rPr>
              <a:t>and </a:t>
            </a:r>
            <a:r>
              <a:rPr lang="en-US" sz="2400" kern="0" dirty="0" smtClean="0">
                <a:solidFill>
                  <a:schemeClr val="bg1"/>
                </a:solidFill>
                <a:latin typeface="+mn-lt"/>
                <a:cs typeface="Times New Roman" pitchFamily="18" charset="0"/>
              </a:rPr>
              <a:t>EBCDICASCII </a:t>
            </a:r>
            <a:r>
              <a:rPr lang="en-US" sz="2400" kern="0" dirty="0">
                <a:solidFill>
                  <a:schemeClr val="bg1"/>
                </a:solidFill>
                <a:latin typeface="+mn-lt"/>
                <a:cs typeface="Times New Roman" pitchFamily="18" charset="0"/>
              </a:rPr>
              <a:t>(American Standard Code for Information Interchange): coding system traditionally used with </a:t>
            </a:r>
            <a:r>
              <a:rPr lang="en-US" sz="2400" kern="0" dirty="0" smtClean="0">
                <a:solidFill>
                  <a:schemeClr val="bg1"/>
                </a:solidFill>
                <a:latin typeface="+mn-lt"/>
                <a:cs typeface="Times New Roman" pitchFamily="18" charset="0"/>
              </a:rPr>
              <a:t>PCs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AutoNum type="arabicPeriod"/>
              <a:defRPr/>
            </a:pPr>
            <a:r>
              <a:rPr lang="en-US" sz="2400" kern="0" dirty="0" smtClean="0">
                <a:solidFill>
                  <a:schemeClr val="bg1"/>
                </a:solidFill>
                <a:latin typeface="+mn-lt"/>
                <a:cs typeface="Times New Roman" pitchFamily="18" charset="0"/>
              </a:rPr>
              <a:t>EBCDIC </a:t>
            </a:r>
            <a:r>
              <a:rPr lang="en-US" sz="2400" kern="0" dirty="0">
                <a:solidFill>
                  <a:schemeClr val="bg1"/>
                </a:solidFill>
                <a:latin typeface="+mn-lt"/>
                <a:cs typeface="Times New Roman" pitchFamily="18" charset="0"/>
              </a:rPr>
              <a:t>(Extended Binary-Coded Decimal Interchange Code): developed by IBM, primarily for mainframe </a:t>
            </a:r>
            <a:r>
              <a:rPr lang="en-US" sz="2400" kern="0" dirty="0" smtClean="0">
                <a:solidFill>
                  <a:schemeClr val="bg1"/>
                </a:solidFill>
                <a:latin typeface="+mn-lt"/>
                <a:cs typeface="Times New Roman" pitchFamily="18" charset="0"/>
              </a:rPr>
              <a:t>use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AutoNum type="arabicPeriod"/>
              <a:defRPr/>
            </a:pPr>
            <a:r>
              <a:rPr lang="en-US" sz="2400" kern="0" dirty="0" smtClean="0">
                <a:solidFill>
                  <a:schemeClr val="bg1"/>
                </a:solidFill>
                <a:latin typeface="+mn-lt"/>
                <a:cs typeface="Times New Roman" pitchFamily="18" charset="0"/>
              </a:rPr>
              <a:t>Unicode</a:t>
            </a:r>
            <a:r>
              <a:rPr lang="en-US" sz="2400" kern="0" dirty="0">
                <a:solidFill>
                  <a:schemeClr val="bg1"/>
                </a:solidFill>
                <a:latin typeface="+mn-lt"/>
                <a:cs typeface="Times New Roman" pitchFamily="18" charset="0"/>
              </a:rPr>
              <a:t>: newer code (32 bits per character is common); universal coding standard designed to represent text-based data written in any language</a:t>
            </a:r>
            <a:endParaRPr lang="en-US" sz="2400" kern="0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75995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Different Coding Standards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Management Information Systems, Sixth Edition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649289-022D-46B5-BBE8-52DD1AD72369}" type="slidenum">
              <a:rPr lang="en-US" smtClean="0"/>
              <a:pPr>
                <a:defRPr/>
              </a:pPr>
              <a:t>26</a:t>
            </a:fld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6" name="Rectangle 21"/>
          <p:cNvSpPr txBox="1">
            <a:spLocks noChangeArrowheads="1"/>
          </p:cNvSpPr>
          <p:nvPr/>
        </p:nvSpPr>
        <p:spPr>
          <a:xfrm>
            <a:off x="7131050" y="6427788"/>
            <a:ext cx="1905000" cy="457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/>
          <a:lstStyle>
            <a:defPPr>
              <a:defRPr lang="en-US"/>
            </a:defPPr>
            <a:lvl1pPr algn="r" rtl="0" eaLnBrk="0" fontAlgn="base" latinLnBrk="0" hangingPunct="0">
              <a:spcBef>
                <a:spcPct val="0"/>
              </a:spcBef>
              <a:spcAft>
                <a:spcPct val="0"/>
              </a:spcAft>
              <a:defRPr kumimoji="0"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eaLnBrk="1" hangingPunct="1"/>
            <a:fld id="{C50B1551-3058-4C03-B2F1-0BB74017BEC1}" type="slidenum">
              <a:rPr lang="en-US" sz="1200" smtClean="0">
                <a:solidFill>
                  <a:schemeClr val="bg1"/>
                </a:solidFill>
              </a:rPr>
              <a:pPr eaLnBrk="1" hangingPunct="1"/>
              <a:t>26</a:t>
            </a:fld>
            <a:endParaRPr lang="en-US" sz="1200" smtClean="0">
              <a:solidFill>
                <a:schemeClr val="bg1"/>
              </a:solidFill>
            </a:endParaRPr>
          </a:p>
        </p:txBody>
      </p:sp>
      <p:pic>
        <p:nvPicPr>
          <p:cNvPr id="8" name="Picture 6" descr="Fig02-0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600200"/>
            <a:ext cx="3263900" cy="46053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7" descr="Fig02-0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1844675"/>
            <a:ext cx="3116263" cy="35623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494485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Coding Systems for Other Types of Data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Management Information Systems, Sixth Edition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649289-022D-46B5-BBE8-52DD1AD72369}" type="slidenum">
              <a:rPr lang="en-US" smtClean="0"/>
              <a:pPr>
                <a:defRPr/>
              </a:pPr>
              <a:t>27</a:t>
            </a:fld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6" name="Rectangle 21"/>
          <p:cNvSpPr txBox="1">
            <a:spLocks noChangeArrowheads="1"/>
          </p:cNvSpPr>
          <p:nvPr/>
        </p:nvSpPr>
        <p:spPr>
          <a:xfrm>
            <a:off x="6446559" y="6427788"/>
            <a:ext cx="2589491" cy="457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/>
          <a:lstStyle>
            <a:defPPr>
              <a:defRPr lang="en-US"/>
            </a:defPPr>
            <a:lvl1pPr algn="r" rtl="0" eaLnBrk="0" fontAlgn="base" latinLnBrk="0" hangingPunct="0">
              <a:spcBef>
                <a:spcPct val="0"/>
              </a:spcBef>
              <a:spcAft>
                <a:spcPct val="0"/>
              </a:spcAft>
              <a:defRPr kumimoji="0"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eaLnBrk="1" hangingPunct="1"/>
            <a:fld id="{61CE8AA6-4653-44BD-AC2D-942F6830C120}" type="slidenum">
              <a:rPr lang="en-US" sz="1200" smtClean="0">
                <a:solidFill>
                  <a:schemeClr val="bg1"/>
                </a:solidFill>
              </a:rPr>
              <a:pPr eaLnBrk="1" hangingPunct="1"/>
              <a:t>27</a:t>
            </a:fld>
            <a:endParaRPr lang="en-US" sz="1200" smtClean="0">
              <a:solidFill>
                <a:schemeClr val="bg1"/>
              </a:solidFill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" y="1981200"/>
            <a:ext cx="3410434" cy="4435474"/>
          </a:xfrm>
          <a:prstGeom prst="rect">
            <a:avLst/>
          </a:prstGeom>
        </p:spPr>
        <p:txBody>
          <a:bodyPr vert="horz">
            <a:normAutofit fontScale="85000" lnSpcReduction="20000"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274320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"/>
              <a:buChar char="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75000"/>
              <a:buFont typeface="Wingdings 2"/>
              <a:buChar char="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70000"/>
              <a:buFont typeface="Wingdings"/>
              <a:buChar char="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ct val="20000"/>
              </a:spcBef>
              <a:buClr>
                <a:schemeClr val="accent5"/>
              </a:buClr>
              <a:buFontTx/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90000"/>
              <a:buChar char="•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rtl="0" eaLnBrk="1" latinLnBrk="0" hangingPunct="1">
              <a:spcBef>
                <a:spcPct val="20000"/>
              </a:spcBef>
              <a:buClr>
                <a:schemeClr val="accent4">
                  <a:shade val="75000"/>
                </a:schemeClr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rtl="0" eaLnBrk="1" latinLnBrk="0" hangingPunct="1">
              <a:spcBef>
                <a:spcPct val="20000"/>
              </a:spcBef>
              <a:buClr>
                <a:schemeClr val="accent2">
                  <a:shade val="75000"/>
                </a:schemeClr>
              </a:buClr>
              <a:buSzPct val="90000"/>
              <a:buChar char="•"/>
              <a:defRPr kumimoji="0" sz="1400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5000"/>
              </a:lnSpc>
              <a:spcBef>
                <a:spcPct val="5000"/>
              </a:spcBef>
              <a:spcAft>
                <a:spcPct val="5000"/>
              </a:spcAft>
            </a:pPr>
            <a:r>
              <a:rPr lang="en-US" dirty="0" smtClean="0"/>
              <a:t>Graphics (still images such as photos or drawings)</a:t>
            </a:r>
          </a:p>
          <a:p>
            <a:pPr>
              <a:lnSpc>
                <a:spcPct val="85000"/>
              </a:lnSpc>
              <a:spcBef>
                <a:spcPct val="5000"/>
              </a:spcBef>
              <a:spcAft>
                <a:spcPct val="5000"/>
              </a:spcAft>
            </a:pPr>
            <a:endParaRPr lang="en-US" dirty="0" smtClean="0"/>
          </a:p>
          <a:p>
            <a:pPr>
              <a:lnSpc>
                <a:spcPct val="85000"/>
              </a:lnSpc>
              <a:spcBef>
                <a:spcPct val="5000"/>
              </a:spcBef>
              <a:spcAft>
                <a:spcPct val="5000"/>
              </a:spcAft>
            </a:pPr>
            <a:r>
              <a:rPr lang="en-US" dirty="0" smtClean="0"/>
              <a:t>Bitmapped images: A variety of bit depths are possible (4, 8, 24 bits)</a:t>
            </a:r>
          </a:p>
          <a:p>
            <a:pPr>
              <a:lnSpc>
                <a:spcPct val="85000"/>
              </a:lnSpc>
              <a:spcBef>
                <a:spcPct val="5000"/>
              </a:spcBef>
              <a:spcAft>
                <a:spcPct val="5000"/>
              </a:spcAft>
            </a:pPr>
            <a:endParaRPr lang="en-US" dirty="0" smtClean="0"/>
          </a:p>
          <a:p>
            <a:pPr>
              <a:lnSpc>
                <a:spcPct val="85000"/>
              </a:lnSpc>
              <a:spcBef>
                <a:spcPct val="5000"/>
              </a:spcBef>
              <a:spcAft>
                <a:spcPct val="5000"/>
              </a:spcAft>
            </a:pPr>
            <a:r>
              <a:rPr lang="en-US" dirty="0" smtClean="0"/>
              <a:t>Vector-based images: Use mathematical formulas to represent images rather than a map of pixels</a:t>
            </a:r>
          </a:p>
          <a:p>
            <a:pPr lvl="1">
              <a:lnSpc>
                <a:spcPct val="85000"/>
              </a:lnSpc>
              <a:spcBef>
                <a:spcPct val="5000"/>
              </a:spcBef>
              <a:spcAft>
                <a:spcPct val="5000"/>
              </a:spcAft>
            </a:pPr>
            <a:endParaRPr lang="en-US" dirty="0" smtClean="0"/>
          </a:p>
        </p:txBody>
      </p:sp>
      <p:pic>
        <p:nvPicPr>
          <p:cNvPr id="9" name="Picture 6" descr="Fig02-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0435" y="1447800"/>
            <a:ext cx="5733565" cy="52085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6704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Management Information Systems, Sixth Edition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AA4C1C-1D8B-4CFF-BF32-209939254ABA}" type="slidenum">
              <a:rPr lang="en-US" smtClean="0"/>
              <a:pPr>
                <a:defRPr/>
              </a:pPr>
              <a:t>28</a:t>
            </a:fld>
            <a:endParaRPr lang="en-US" dirty="0"/>
          </a:p>
        </p:txBody>
      </p:sp>
      <p:sp>
        <p:nvSpPr>
          <p:cNvPr id="5" name="Rectangle 21"/>
          <p:cNvSpPr txBox="1">
            <a:spLocks noChangeArrowheads="1"/>
          </p:cNvSpPr>
          <p:nvPr/>
        </p:nvSpPr>
        <p:spPr>
          <a:xfrm>
            <a:off x="6605995" y="6427788"/>
            <a:ext cx="2430055" cy="457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/>
          <a:lstStyle>
            <a:defPPr>
              <a:defRPr lang="en-US"/>
            </a:defPPr>
            <a:lvl1pPr algn="r" rtl="0" eaLnBrk="0" fontAlgn="base" latinLnBrk="0" hangingPunct="0">
              <a:spcBef>
                <a:spcPct val="0"/>
              </a:spcBef>
              <a:spcAft>
                <a:spcPct val="0"/>
              </a:spcAft>
              <a:defRPr kumimoji="0"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eaLnBrk="1" hangingPunct="1"/>
            <a:fld id="{61CE8AA6-4653-44BD-AC2D-942F6830C120}" type="slidenum">
              <a:rPr lang="en-US" sz="1200" smtClean="0">
                <a:solidFill>
                  <a:schemeClr val="bg1"/>
                </a:solidFill>
              </a:rPr>
              <a:pPr eaLnBrk="1" hangingPunct="1"/>
              <a:t>28</a:t>
            </a:fld>
            <a:endParaRPr lang="en-US" sz="1200" smtClean="0">
              <a:solidFill>
                <a:schemeClr val="bg1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-914400" y="0"/>
            <a:ext cx="10058400" cy="1016000"/>
          </a:xfrm>
          <a:prstGeom prst="rect">
            <a:avLst/>
          </a:prstGeom>
        </p:spPr>
        <p:txBody>
          <a:bodyPr vert="horz" anchor="b">
            <a:normAutofit fontScale="92500" lnSpcReduction="10000"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400" smtClean="0"/>
              <a:t>Coding Systems for Other </a:t>
            </a:r>
            <a:br>
              <a:rPr lang="en-US" sz="3400" smtClean="0"/>
            </a:br>
            <a:r>
              <a:rPr lang="en-US" sz="3400" smtClean="0"/>
              <a:t>Types of Data</a:t>
            </a:r>
            <a:endParaRPr lang="en-US" sz="3400" smtClean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228600" y="981075"/>
            <a:ext cx="3534855" cy="5435600"/>
          </a:xfrm>
          <a:prstGeom prst="rect">
            <a:avLst/>
          </a:prstGeom>
        </p:spPr>
        <p:txBody>
          <a:bodyPr vert="horz">
            <a:normAutofit fontScale="92500" lnSpcReduction="10000"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274320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"/>
              <a:buChar char="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75000"/>
              <a:buFont typeface="Wingdings 2"/>
              <a:buChar char="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70000"/>
              <a:buFont typeface="Wingdings"/>
              <a:buChar char="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ct val="20000"/>
              </a:spcBef>
              <a:buClr>
                <a:schemeClr val="accent5"/>
              </a:buClr>
              <a:buFontTx/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90000"/>
              <a:buChar char="•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rtl="0" eaLnBrk="1" latinLnBrk="0" hangingPunct="1">
              <a:spcBef>
                <a:spcPct val="20000"/>
              </a:spcBef>
              <a:buClr>
                <a:schemeClr val="accent4">
                  <a:shade val="75000"/>
                </a:schemeClr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rtl="0" eaLnBrk="1" latinLnBrk="0" hangingPunct="1">
              <a:spcBef>
                <a:spcPct val="20000"/>
              </a:spcBef>
              <a:buClr>
                <a:schemeClr val="accent2">
                  <a:shade val="75000"/>
                </a:schemeClr>
              </a:buClr>
              <a:buSzPct val="90000"/>
              <a:buChar char="•"/>
              <a:defRPr kumimoji="0" sz="1400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5000"/>
              </a:lnSpc>
              <a:spcBef>
                <a:spcPct val="5000"/>
              </a:spcBef>
              <a:spcAft>
                <a:spcPct val="5000"/>
              </a:spcAft>
            </a:pPr>
            <a:r>
              <a:rPr lang="en-US" dirty="0" smtClean="0"/>
              <a:t>Graphics (still images such as photos or drawings)</a:t>
            </a:r>
          </a:p>
          <a:p>
            <a:pPr>
              <a:lnSpc>
                <a:spcPct val="85000"/>
              </a:lnSpc>
              <a:spcBef>
                <a:spcPct val="5000"/>
              </a:spcBef>
              <a:spcAft>
                <a:spcPct val="5000"/>
              </a:spcAft>
            </a:pPr>
            <a:endParaRPr lang="en-US" dirty="0" smtClean="0"/>
          </a:p>
          <a:p>
            <a:pPr>
              <a:lnSpc>
                <a:spcPct val="85000"/>
              </a:lnSpc>
              <a:spcBef>
                <a:spcPct val="5000"/>
              </a:spcBef>
              <a:spcAft>
                <a:spcPct val="5000"/>
              </a:spcAft>
            </a:pPr>
            <a:r>
              <a:rPr lang="en-US" dirty="0" smtClean="0"/>
              <a:t>Bitmapped images: A variety of bit depths are possible (4, 8, 24 bits)</a:t>
            </a:r>
          </a:p>
          <a:p>
            <a:pPr>
              <a:lnSpc>
                <a:spcPct val="85000"/>
              </a:lnSpc>
              <a:spcBef>
                <a:spcPct val="5000"/>
              </a:spcBef>
              <a:spcAft>
                <a:spcPct val="5000"/>
              </a:spcAft>
            </a:pPr>
            <a:endParaRPr lang="en-US" dirty="0" smtClean="0"/>
          </a:p>
          <a:p>
            <a:pPr>
              <a:lnSpc>
                <a:spcPct val="85000"/>
              </a:lnSpc>
              <a:spcBef>
                <a:spcPct val="5000"/>
              </a:spcBef>
              <a:spcAft>
                <a:spcPct val="5000"/>
              </a:spcAft>
            </a:pPr>
            <a:r>
              <a:rPr lang="en-US" dirty="0" smtClean="0"/>
              <a:t>Vector-based images: Use mathematical formulas to represent images rather than a map of pixels</a:t>
            </a:r>
          </a:p>
          <a:p>
            <a:pPr lvl="1">
              <a:lnSpc>
                <a:spcPct val="85000"/>
              </a:lnSpc>
              <a:spcBef>
                <a:spcPct val="5000"/>
              </a:spcBef>
              <a:spcAft>
                <a:spcPct val="5000"/>
              </a:spcAft>
            </a:pPr>
            <a:endParaRPr lang="en-US" dirty="0" smtClean="0"/>
          </a:p>
        </p:txBody>
      </p:sp>
      <p:pic>
        <p:nvPicPr>
          <p:cNvPr id="8" name="Picture 6" descr="Fig02-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3455" y="1019175"/>
            <a:ext cx="5380545" cy="53975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817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Management Information Systems, Sixth Edition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AA4C1C-1D8B-4CFF-BF32-209939254ABA}" type="slidenum">
              <a:rPr lang="en-US" smtClean="0"/>
              <a:pPr>
                <a:defRPr/>
              </a:pPr>
              <a:t>29</a:t>
            </a:fld>
            <a:endParaRPr lang="en-US" dirty="0"/>
          </a:p>
        </p:txBody>
      </p:sp>
      <p:sp>
        <p:nvSpPr>
          <p:cNvPr id="4" name="Rectangle 21"/>
          <p:cNvSpPr txBox="1">
            <a:spLocks noChangeArrowheads="1"/>
          </p:cNvSpPr>
          <p:nvPr/>
        </p:nvSpPr>
        <p:spPr>
          <a:xfrm>
            <a:off x="7131050" y="6427788"/>
            <a:ext cx="1905000" cy="457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/>
          <a:lstStyle>
            <a:defPPr>
              <a:defRPr lang="en-US"/>
            </a:defPPr>
            <a:lvl1pPr algn="r" rtl="0" eaLnBrk="0" fontAlgn="base" latinLnBrk="0" hangingPunct="0">
              <a:spcBef>
                <a:spcPct val="0"/>
              </a:spcBef>
              <a:spcAft>
                <a:spcPct val="0"/>
              </a:spcAft>
              <a:defRPr kumimoji="0"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eaLnBrk="1" hangingPunct="1"/>
            <a:fld id="{642435AB-4941-457A-BCA3-92156D85BB8F}" type="slidenum">
              <a:rPr lang="en-US" sz="1200" smtClean="0">
                <a:solidFill>
                  <a:schemeClr val="bg1"/>
                </a:solidFill>
              </a:rPr>
              <a:pPr eaLnBrk="1" hangingPunct="1"/>
              <a:t>29</a:t>
            </a:fld>
            <a:endParaRPr lang="en-US" sz="1200" smtClean="0">
              <a:solidFill>
                <a:schemeClr val="bg1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258888" y="179388"/>
            <a:ext cx="7885112" cy="836612"/>
          </a:xfrm>
          <a:prstGeom prst="rect">
            <a:avLst/>
          </a:prstGeom>
        </p:spPr>
        <p:txBody>
          <a:bodyPr vert="horz" anchor="b">
            <a:normAutofit fontScale="85000" lnSpcReduction="20000"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400" smtClean="0"/>
              <a:t>Coding Systems for Other </a:t>
            </a:r>
            <a:br>
              <a:rPr lang="en-US" sz="3400" smtClean="0"/>
            </a:br>
            <a:r>
              <a:rPr lang="en-US" sz="3400" smtClean="0"/>
              <a:t>Types of Data</a:t>
            </a:r>
            <a:endParaRPr lang="en-US" sz="3400" smtClean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04800" y="981075"/>
            <a:ext cx="8610600" cy="554355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274320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"/>
              <a:buChar char="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75000"/>
              <a:buFont typeface="Wingdings 2"/>
              <a:buChar char="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70000"/>
              <a:buFont typeface="Wingdings"/>
              <a:buChar char="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ct val="20000"/>
              </a:spcBef>
              <a:buClr>
                <a:schemeClr val="accent5"/>
              </a:buClr>
              <a:buFontTx/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90000"/>
              <a:buChar char="•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rtl="0" eaLnBrk="1" latinLnBrk="0" hangingPunct="1">
              <a:spcBef>
                <a:spcPct val="20000"/>
              </a:spcBef>
              <a:buClr>
                <a:schemeClr val="accent4">
                  <a:shade val="75000"/>
                </a:schemeClr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rtl="0" eaLnBrk="1" latinLnBrk="0" hangingPunct="1">
              <a:spcBef>
                <a:spcPct val="20000"/>
              </a:spcBef>
              <a:buClr>
                <a:schemeClr val="accent2">
                  <a:shade val="75000"/>
                </a:schemeClr>
              </a:buClr>
              <a:buSzPct val="90000"/>
              <a:buChar char="•"/>
              <a:defRPr kumimoji="0" sz="1400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Aft>
                <a:spcPct val="20000"/>
              </a:spcAft>
            </a:pPr>
            <a:r>
              <a:rPr lang="en-US" dirty="0" smtClean="0"/>
              <a:t>Audio data: Must be in digital form in order to be stored on or processed by a PC</a:t>
            </a:r>
          </a:p>
          <a:p>
            <a:pPr lvl="1">
              <a:lnSpc>
                <a:spcPct val="90000"/>
              </a:lnSpc>
              <a:spcAft>
                <a:spcPct val="20000"/>
              </a:spcAft>
            </a:pPr>
            <a:r>
              <a:rPr lang="en-US" dirty="0" smtClean="0"/>
              <a:t>Often compressed when sent over the Internet</a:t>
            </a:r>
          </a:p>
          <a:p>
            <a:pPr lvl="2">
              <a:lnSpc>
                <a:spcPct val="90000"/>
              </a:lnSpc>
              <a:spcAft>
                <a:spcPct val="20000"/>
              </a:spcAft>
            </a:pPr>
            <a:r>
              <a:rPr lang="en-US" dirty="0" smtClean="0"/>
              <a:t>MP3 files</a:t>
            </a:r>
          </a:p>
          <a:p>
            <a:pPr>
              <a:lnSpc>
                <a:spcPct val="90000"/>
              </a:lnSpc>
              <a:spcAft>
                <a:spcPct val="20000"/>
              </a:spcAft>
            </a:pPr>
            <a:r>
              <a:rPr lang="en-US" dirty="0" smtClean="0"/>
              <a:t>Video data: Displayed using a collection of frames, each frame containing a single graphical image</a:t>
            </a:r>
          </a:p>
          <a:p>
            <a:pPr lvl="1">
              <a:lnSpc>
                <a:spcPct val="90000"/>
              </a:lnSpc>
              <a:spcAft>
                <a:spcPct val="20000"/>
              </a:spcAft>
            </a:pPr>
            <a:r>
              <a:rPr lang="en-US" dirty="0" smtClean="0"/>
              <a:t>Amount of data can be substantial, but can be compressed</a:t>
            </a:r>
          </a:p>
          <a:p>
            <a:pPr lvl="2">
              <a:lnSpc>
                <a:spcPct val="90000"/>
              </a:lnSpc>
              <a:spcAft>
                <a:spcPct val="20000"/>
              </a:spcAft>
            </a:pPr>
            <a:r>
              <a:rPr lang="en-US" dirty="0" smtClean="0"/>
              <a:t>MPEG-2 files</a:t>
            </a:r>
          </a:p>
          <a:p>
            <a:pPr lvl="2">
              <a:lnSpc>
                <a:spcPct val="90000"/>
              </a:lnSpc>
              <a:spcAft>
                <a:spcPct val="20000"/>
              </a:spcAft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45538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dirty="0" smtClean="0">
                <a:ea typeface="新細明體" charset="-120"/>
              </a:rPr>
              <a:t>Computer</a:t>
            </a:r>
            <a:endParaRPr lang="en-US" dirty="0" smtClean="0"/>
          </a:p>
        </p:txBody>
      </p:sp>
      <p:sp>
        <p:nvSpPr>
          <p:cNvPr id="614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9pPr>
          </a:lstStyle>
          <a:p>
            <a:pPr eaLnBrk="1" hangingPunct="1"/>
            <a:fld id="{5F7B0B3E-D4E8-4705-80C6-A77ECE7ED11C}" type="slidenum">
              <a:rPr lang="en-US" sz="2000" b="0" smtClean="0">
                <a:solidFill>
                  <a:schemeClr val="tx1"/>
                </a:solidFill>
              </a:rPr>
              <a:pPr eaLnBrk="1" hangingPunct="1"/>
              <a:t>3</a:t>
            </a:fld>
            <a:endParaRPr lang="en-US" sz="2000" b="0" smtClean="0">
              <a:solidFill>
                <a:schemeClr val="tx1"/>
              </a:solidFill>
            </a:endParaRPr>
          </a:p>
        </p:txBody>
      </p:sp>
      <p:sp>
        <p:nvSpPr>
          <p:cNvPr id="614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eaLnBrk="1" hangingPunct="1"/>
            <a:r>
              <a:rPr lang="en-US" dirty="0" smtClean="0"/>
              <a:t>A </a:t>
            </a:r>
            <a:r>
              <a:rPr lang="en-US" b="1" dirty="0" smtClean="0"/>
              <a:t>computer</a:t>
            </a:r>
            <a:r>
              <a:rPr lang="en-US" dirty="0" smtClean="0"/>
              <a:t> is a machine that can be programmed to accept data and process it into useful information</a:t>
            </a:r>
          </a:p>
          <a:p>
            <a:pPr eaLnBrk="1" hangingPunct="1"/>
            <a:r>
              <a:rPr lang="en-US" dirty="0" smtClean="0"/>
              <a:t>The </a:t>
            </a:r>
            <a:r>
              <a:rPr lang="en-US" b="1" dirty="0" smtClean="0"/>
              <a:t>Jacquard loom </a:t>
            </a:r>
            <a:r>
              <a:rPr lang="en-US" dirty="0" smtClean="0"/>
              <a:t>was invented in 1801 by Joseph Jacquard</a:t>
            </a:r>
          </a:p>
          <a:p>
            <a:pPr eaLnBrk="1" hangingPunct="1"/>
            <a:r>
              <a:rPr lang="en-US" dirty="0" smtClean="0"/>
              <a:t>Computers designed and constructed from devices, such as electronic circuits, relays, vacuum tubes, etc are referred to as </a:t>
            </a:r>
            <a:r>
              <a:rPr lang="en-US" b="1" dirty="0" smtClean="0"/>
              <a:t>first-generation computers</a:t>
            </a:r>
          </a:p>
          <a:p>
            <a:pPr eaLnBrk="1" hangingPunct="1"/>
            <a:r>
              <a:rPr lang="en-US" b="1" dirty="0" smtClean="0"/>
              <a:t>ABC</a:t>
            </a:r>
            <a:r>
              <a:rPr lang="en-US" dirty="0" smtClean="0"/>
              <a:t> was the first electronic digital computer device</a:t>
            </a:r>
          </a:p>
          <a:p>
            <a:pPr eaLnBrk="1" hangingPunct="1"/>
            <a:r>
              <a:rPr lang="en-US" dirty="0" smtClean="0"/>
              <a:t>The </a:t>
            </a:r>
            <a:r>
              <a:rPr lang="en-US" b="1" dirty="0" smtClean="0"/>
              <a:t>Colossus</a:t>
            </a:r>
            <a:r>
              <a:rPr lang="en-US" dirty="0" smtClean="0"/>
              <a:t>, an early electronic digital computer, was used by British code breakers to read encrypted German messages during WWII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Management Information Systems, Sixth Edition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AA4C1C-1D8B-4CFF-BF32-209939254ABA}" type="slidenum">
              <a:rPr lang="en-US" smtClean="0"/>
              <a:pPr>
                <a:defRPr/>
              </a:pPr>
              <a:t>30</a:t>
            </a:fld>
            <a:endParaRPr lang="en-US" dirty="0"/>
          </a:p>
        </p:txBody>
      </p:sp>
      <p:sp>
        <p:nvSpPr>
          <p:cNvPr id="4" name="Rectangle 21"/>
          <p:cNvSpPr txBox="1">
            <a:spLocks noChangeArrowheads="1"/>
          </p:cNvSpPr>
          <p:nvPr/>
        </p:nvSpPr>
        <p:spPr>
          <a:xfrm>
            <a:off x="7001520" y="6427788"/>
            <a:ext cx="1924073" cy="457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/>
          <a:lstStyle>
            <a:defPPr>
              <a:defRPr lang="en-US"/>
            </a:defPPr>
            <a:lvl1pPr algn="r" rtl="0" eaLnBrk="0" fontAlgn="base" latinLnBrk="0" hangingPunct="0">
              <a:spcBef>
                <a:spcPct val="0"/>
              </a:spcBef>
              <a:spcAft>
                <a:spcPct val="0"/>
              </a:spcAft>
              <a:defRPr kumimoji="0"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eaLnBrk="1" hangingPunct="1"/>
            <a:fld id="{9862FA53-5779-442B-BC9D-8E50A750802F}" type="slidenum">
              <a:rPr lang="en-US" sz="1200" smtClean="0">
                <a:solidFill>
                  <a:schemeClr val="bg1"/>
                </a:solidFill>
              </a:rPr>
              <a:pPr eaLnBrk="1" hangingPunct="1"/>
              <a:t>30</a:t>
            </a:fld>
            <a:endParaRPr lang="en-US" sz="1200" smtClean="0">
              <a:solidFill>
                <a:schemeClr val="bg1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22743" y="228600"/>
            <a:ext cx="7964057" cy="608013"/>
          </a:xfrm>
          <a:prstGeom prst="rect">
            <a:avLst/>
          </a:prstGeom>
        </p:spPr>
        <p:txBody>
          <a:bodyPr vert="horz" anchor="b">
            <a:normAutofit fontScale="85000" lnSpcReduction="10000"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/>
              <a:t>Inside the Computer System Unit</a:t>
            </a:r>
            <a:endParaRPr lang="en-US" sz="4000" dirty="0" smtClean="0"/>
          </a:p>
        </p:txBody>
      </p:sp>
      <p:pic>
        <p:nvPicPr>
          <p:cNvPr id="6" name="Picture 8" descr="Fig02-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43000" y="1128713"/>
            <a:ext cx="7003624" cy="5365750"/>
          </a:xfrm>
          <a:prstGeom prst="rect">
            <a:avLst/>
          </a:prstGeom>
          <a:ln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5973835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Management Information Systems, Sixth Edition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AA4C1C-1D8B-4CFF-BF32-209939254ABA}" type="slidenum">
              <a:rPr lang="en-US" smtClean="0"/>
              <a:pPr>
                <a:defRPr/>
              </a:pPr>
              <a:t>31</a:t>
            </a:fld>
            <a:endParaRPr lang="en-US" dirty="0"/>
          </a:p>
        </p:txBody>
      </p:sp>
      <p:sp>
        <p:nvSpPr>
          <p:cNvPr id="18" name="Rectangle 21"/>
          <p:cNvSpPr txBox="1">
            <a:spLocks noChangeArrowheads="1"/>
          </p:cNvSpPr>
          <p:nvPr/>
        </p:nvSpPr>
        <p:spPr>
          <a:xfrm>
            <a:off x="6828928" y="6427788"/>
            <a:ext cx="2207122" cy="457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/>
          <a:lstStyle>
            <a:defPPr>
              <a:defRPr lang="en-US"/>
            </a:defPPr>
            <a:lvl1pPr algn="r" rtl="0" eaLnBrk="0" fontAlgn="base" latinLnBrk="0" hangingPunct="0">
              <a:spcBef>
                <a:spcPct val="0"/>
              </a:spcBef>
              <a:spcAft>
                <a:spcPct val="0"/>
              </a:spcAft>
              <a:defRPr kumimoji="0"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eaLnBrk="1" hangingPunct="1"/>
            <a:fld id="{85A44617-E9B8-4854-B216-D17A7D005A75}" type="slidenum">
              <a:rPr lang="en-US" sz="1200" smtClean="0">
                <a:solidFill>
                  <a:schemeClr val="bg1"/>
                </a:solidFill>
              </a:rPr>
              <a:pPr eaLnBrk="1" hangingPunct="1"/>
              <a:t>31</a:t>
            </a:fld>
            <a:endParaRPr lang="en-US" sz="1200" smtClean="0">
              <a:solidFill>
                <a:schemeClr val="bg1"/>
              </a:solidFill>
            </a:endParaRP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8355" y="0"/>
            <a:ext cx="9135646" cy="836613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smtClean="0"/>
              <a:t>Ports and Connectors</a:t>
            </a:r>
            <a:endParaRPr lang="en-US" sz="4000" smtClean="0"/>
          </a:p>
        </p:txBody>
      </p:sp>
      <p:grpSp>
        <p:nvGrpSpPr>
          <p:cNvPr id="20" name="Group 6"/>
          <p:cNvGrpSpPr>
            <a:grpSpLocks/>
          </p:cNvGrpSpPr>
          <p:nvPr/>
        </p:nvGrpSpPr>
        <p:grpSpPr bwMode="auto">
          <a:xfrm>
            <a:off x="533400" y="1055688"/>
            <a:ext cx="8164513" cy="5418137"/>
            <a:chOff x="1651000" y="1055688"/>
            <a:chExt cx="7046913" cy="5418137"/>
          </a:xfrm>
        </p:grpSpPr>
        <p:pic>
          <p:nvPicPr>
            <p:cNvPr id="21" name="Picture 6" descr="Fig02-1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451"/>
            <a:stretch>
              <a:fillRect/>
            </a:stretch>
          </p:blipFill>
          <p:spPr bwMode="auto">
            <a:xfrm>
              <a:off x="1651000" y="1055688"/>
              <a:ext cx="7046913" cy="541813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6" descr="Fig02-17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438" b="83434"/>
            <a:stretch>
              <a:fillRect/>
            </a:stretch>
          </p:blipFill>
          <p:spPr bwMode="auto">
            <a:xfrm>
              <a:off x="1651000" y="1128716"/>
              <a:ext cx="1350963" cy="9128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12187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Management Information Systems, Sixth Edition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AA4C1C-1D8B-4CFF-BF32-209939254ABA}" type="slidenum">
              <a:rPr lang="en-US" smtClean="0"/>
              <a:pPr>
                <a:defRPr/>
              </a:pPr>
              <a:t>32</a:t>
            </a:fld>
            <a:endParaRPr lang="en-US" dirty="0"/>
          </a:p>
        </p:txBody>
      </p:sp>
      <p:sp>
        <p:nvSpPr>
          <p:cNvPr id="4" name="Rectangle 21"/>
          <p:cNvSpPr txBox="1">
            <a:spLocks noChangeArrowheads="1"/>
          </p:cNvSpPr>
          <p:nvPr/>
        </p:nvSpPr>
        <p:spPr>
          <a:xfrm>
            <a:off x="6900215" y="6427788"/>
            <a:ext cx="2135835" cy="457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/>
          <a:lstStyle>
            <a:defPPr>
              <a:defRPr lang="en-US"/>
            </a:defPPr>
            <a:lvl1pPr algn="r" rtl="0" eaLnBrk="0" fontAlgn="base" latinLnBrk="0" hangingPunct="0">
              <a:spcBef>
                <a:spcPct val="0"/>
              </a:spcBef>
              <a:spcAft>
                <a:spcPct val="0"/>
              </a:spcAft>
              <a:defRPr kumimoji="0"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eaLnBrk="1" hangingPunct="1"/>
            <a:fld id="{A14463CD-A5D8-43A6-9B88-4780C3F541DB}" type="slidenum">
              <a:rPr lang="en-US" sz="1200" smtClean="0">
                <a:solidFill>
                  <a:schemeClr val="bg1"/>
                </a:solidFill>
              </a:rPr>
              <a:pPr eaLnBrk="1" hangingPunct="1"/>
              <a:t>32</a:t>
            </a:fld>
            <a:endParaRPr lang="en-US" sz="1200" smtClean="0">
              <a:solidFill>
                <a:schemeClr val="bg1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03424" y="0"/>
            <a:ext cx="8840576" cy="836613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smtClean="0">
                <a:cs typeface="Times New Roman" pitchFamily="18" charset="0"/>
              </a:rPr>
              <a:t>Typical CPU Components</a:t>
            </a:r>
            <a:r>
              <a:rPr lang="en-US" sz="4000" smtClean="0"/>
              <a:t> </a:t>
            </a:r>
            <a:endParaRPr lang="en-US" sz="4000" smtClean="0"/>
          </a:p>
        </p:txBody>
      </p:sp>
      <p:pic>
        <p:nvPicPr>
          <p:cNvPr id="6" name="Picture 6" descr="Fig02-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1" y="1092200"/>
            <a:ext cx="8313738" cy="4927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95172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Management Information Systems, Sixth Edition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AA4C1C-1D8B-4CFF-BF32-209939254ABA}" type="slidenum">
              <a:rPr lang="en-US" smtClean="0"/>
              <a:pPr>
                <a:defRPr/>
              </a:pPr>
              <a:t>33</a:t>
            </a:fld>
            <a:endParaRPr lang="en-US" dirty="0"/>
          </a:p>
        </p:txBody>
      </p:sp>
      <p:sp>
        <p:nvSpPr>
          <p:cNvPr id="4" name="Rectangle 21"/>
          <p:cNvSpPr txBox="1">
            <a:spLocks noChangeArrowheads="1"/>
          </p:cNvSpPr>
          <p:nvPr/>
        </p:nvSpPr>
        <p:spPr>
          <a:xfrm>
            <a:off x="6273122" y="6427788"/>
            <a:ext cx="2762928" cy="457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/>
          <a:lstStyle>
            <a:defPPr>
              <a:defRPr lang="en-US"/>
            </a:defPPr>
            <a:lvl1pPr algn="r" rtl="0" eaLnBrk="0" fontAlgn="base" latinLnBrk="0" hangingPunct="0">
              <a:spcBef>
                <a:spcPct val="0"/>
              </a:spcBef>
              <a:spcAft>
                <a:spcPct val="0"/>
              </a:spcAft>
              <a:defRPr kumimoji="0"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eaLnBrk="1" hangingPunct="1"/>
            <a:fld id="{071D5E34-D63C-4FC4-BED5-2821A2354642}" type="slidenum">
              <a:rPr lang="en-US" sz="1200" smtClean="0">
                <a:solidFill>
                  <a:schemeClr val="bg1"/>
                </a:solidFill>
              </a:rPr>
              <a:pPr eaLnBrk="1" hangingPunct="1"/>
              <a:t>33</a:t>
            </a:fld>
            <a:endParaRPr lang="en-US" sz="1200" smtClean="0">
              <a:solidFill>
                <a:schemeClr val="bg1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09601" y="228600"/>
            <a:ext cx="7543800" cy="787399"/>
          </a:xfrm>
          <a:prstGeom prst="rect">
            <a:avLst/>
          </a:prstGeom>
        </p:spPr>
        <p:txBody>
          <a:bodyPr vert="horz" anchor="b">
            <a:normAutofit fontScale="77500" lnSpcReduction="20000"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400" dirty="0" smtClean="0">
                <a:cs typeface="Times New Roman" pitchFamily="18" charset="0"/>
              </a:rPr>
              <a:t>The System Clock and the Machine Cycle</a:t>
            </a:r>
            <a:r>
              <a:rPr lang="en-US" sz="3400" dirty="0" smtClean="0"/>
              <a:t> </a:t>
            </a:r>
            <a:endParaRPr lang="en-US" sz="3400" dirty="0" smtClean="0"/>
          </a:p>
        </p:txBody>
      </p:sp>
      <p:pic>
        <p:nvPicPr>
          <p:cNvPr id="6" name="Picture 6" descr="Fig02-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9" y="1089025"/>
            <a:ext cx="6145212" cy="53641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448117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Management Information Systems, Sixth Edition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AA4C1C-1D8B-4CFF-BF32-209939254ABA}" type="slidenum">
              <a:rPr lang="en-US" smtClean="0"/>
              <a:pPr>
                <a:defRPr/>
              </a:pPr>
              <a:t>34</a:t>
            </a:fld>
            <a:endParaRPr lang="en-US" dirty="0"/>
          </a:p>
        </p:txBody>
      </p:sp>
      <p:sp>
        <p:nvSpPr>
          <p:cNvPr id="4" name="Rectangle 21"/>
          <p:cNvSpPr txBox="1">
            <a:spLocks noChangeArrowheads="1"/>
          </p:cNvSpPr>
          <p:nvPr/>
        </p:nvSpPr>
        <p:spPr>
          <a:xfrm>
            <a:off x="7131050" y="6427788"/>
            <a:ext cx="1905000" cy="457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/>
          <a:lstStyle>
            <a:defPPr>
              <a:defRPr lang="en-US"/>
            </a:defPPr>
            <a:lvl1pPr algn="r" rtl="0" eaLnBrk="0" fontAlgn="base" latinLnBrk="0" hangingPunct="0">
              <a:spcBef>
                <a:spcPct val="0"/>
              </a:spcBef>
              <a:spcAft>
                <a:spcPct val="0"/>
              </a:spcAft>
              <a:defRPr kumimoji="0"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3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eaLnBrk="1" hangingPunct="1"/>
            <a:fld id="{3F6C85A8-EFE1-4413-B684-5724B0BCACAA}" type="slidenum">
              <a:rPr lang="en-US" sz="1200" smtClean="0">
                <a:solidFill>
                  <a:schemeClr val="bg1"/>
                </a:solidFill>
              </a:rPr>
              <a:pPr eaLnBrk="1" hangingPunct="1"/>
              <a:t>34</a:t>
            </a:fld>
            <a:endParaRPr lang="en-US" sz="1200" smtClean="0">
              <a:solidFill>
                <a:schemeClr val="bg1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258888" y="36513"/>
            <a:ext cx="7885112" cy="979487"/>
          </a:xfrm>
          <a:prstGeom prst="rect">
            <a:avLst/>
          </a:prstGeom>
        </p:spPr>
        <p:txBody>
          <a:bodyPr vert="horz" anchor="b">
            <a:normAutofit fontScale="92500" lnSpcReduction="10000"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400" dirty="0" smtClean="0">
                <a:cs typeface="Times New Roman" pitchFamily="18" charset="0"/>
              </a:rPr>
              <a:t>The System Clock and the Machine Cycle</a:t>
            </a:r>
            <a:r>
              <a:rPr lang="en-US" sz="3400" dirty="0" smtClean="0"/>
              <a:t> </a:t>
            </a:r>
            <a:endParaRPr lang="en-US" sz="3400" dirty="0" smtClean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762000" y="1019175"/>
            <a:ext cx="7772399" cy="5487988"/>
            <a:chOff x="1431882" y="1019142"/>
            <a:chExt cx="5897586" cy="5487278"/>
          </a:xfrm>
        </p:grpSpPr>
        <p:pic>
          <p:nvPicPr>
            <p:cNvPr id="7" name="Picture 6" descr="Fig02-2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8777" r="79536"/>
            <a:stretch>
              <a:fillRect/>
            </a:stretch>
          </p:blipFill>
          <p:spPr bwMode="auto">
            <a:xfrm>
              <a:off x="1431882" y="5619780"/>
              <a:ext cx="1211647" cy="86992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6" descr="Fig02-2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0672"/>
            <a:stretch>
              <a:fillRect/>
            </a:stretch>
          </p:blipFill>
          <p:spPr bwMode="auto">
            <a:xfrm>
              <a:off x="2636811" y="1019142"/>
              <a:ext cx="4692657" cy="548727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2885367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dirty="0" smtClean="0">
                <a:ea typeface="新細明體" charset="-120"/>
              </a:rPr>
              <a:t>Computer Cont.</a:t>
            </a:r>
            <a:endParaRPr lang="en-US" dirty="0" smtClean="0">
              <a:ea typeface="新細明體" charset="-120"/>
            </a:endParaRPr>
          </a:p>
        </p:txBody>
      </p:sp>
      <p:sp>
        <p:nvSpPr>
          <p:cNvPr id="717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9pPr>
          </a:lstStyle>
          <a:p>
            <a:pPr eaLnBrk="1" hangingPunct="1"/>
            <a:fld id="{5E3F5994-07FF-4D6B-BFC5-75EF3D488A07}" type="slidenum">
              <a:rPr lang="en-US" sz="2000" b="0" smtClean="0">
                <a:solidFill>
                  <a:schemeClr val="tx1"/>
                </a:solidFill>
              </a:rPr>
              <a:pPr eaLnBrk="1" hangingPunct="1"/>
              <a:t>4</a:t>
            </a:fld>
            <a:endParaRPr lang="en-US" sz="2000" b="0" smtClean="0">
              <a:solidFill>
                <a:schemeClr val="tx1"/>
              </a:solidFill>
            </a:endParaRPr>
          </a:p>
        </p:txBody>
      </p:sp>
      <p:sp>
        <p:nvSpPr>
          <p:cNvPr id="717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447800"/>
            <a:ext cx="8229600" cy="4648200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US" b="1" dirty="0" smtClean="0"/>
              <a:t>ENIAC </a:t>
            </a:r>
            <a:r>
              <a:rPr lang="en-US" dirty="0" smtClean="0"/>
              <a:t>(Electronic Numerical Integrator and Computer) is considered to be the first modern general-purpose computer</a:t>
            </a:r>
          </a:p>
          <a:p>
            <a:pPr eaLnBrk="1" hangingPunct="1"/>
            <a:r>
              <a:rPr lang="en-US" dirty="0" smtClean="0"/>
              <a:t>Transistorized computers are referred to as </a:t>
            </a:r>
            <a:r>
              <a:rPr lang="en-US" b="1" dirty="0" smtClean="0"/>
              <a:t>second-generation computers</a:t>
            </a:r>
          </a:p>
          <a:p>
            <a:pPr eaLnBrk="1" hangingPunct="1"/>
            <a:r>
              <a:rPr lang="en-US" dirty="0" smtClean="0"/>
              <a:t>Computers manufactured as large scale were referred to as </a:t>
            </a:r>
            <a:r>
              <a:rPr lang="en-US" b="1" dirty="0" smtClean="0"/>
              <a:t>mainframe </a:t>
            </a:r>
            <a:r>
              <a:rPr lang="en-US" dirty="0" smtClean="0"/>
              <a:t>computers</a:t>
            </a:r>
          </a:p>
          <a:p>
            <a:pPr eaLnBrk="1" hangingPunct="1"/>
            <a:r>
              <a:rPr lang="en-US" b="1" dirty="0" smtClean="0"/>
              <a:t>Minicomputers</a:t>
            </a:r>
            <a:r>
              <a:rPr lang="en-US" dirty="0" smtClean="0"/>
              <a:t> were smaller, but mostly no different from mainframes</a:t>
            </a:r>
          </a:p>
          <a:p>
            <a:pPr eaLnBrk="1" hangingPunct="1"/>
            <a:r>
              <a:rPr lang="en-US" b="1" dirty="0" smtClean="0"/>
              <a:t>Integrated circuit </a:t>
            </a:r>
            <a:r>
              <a:rPr lang="en-US" dirty="0" smtClean="0"/>
              <a:t>combines numerous transistors and other electronic components</a:t>
            </a:r>
            <a:endParaRPr lang="en-US" b="1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ko-KR" dirty="0" smtClean="0">
                <a:ea typeface="굴림" charset="-127"/>
              </a:rPr>
              <a:t>Computers Cont.</a:t>
            </a:r>
            <a:endParaRPr lang="en-US" dirty="0" smtClean="0"/>
          </a:p>
        </p:txBody>
      </p:sp>
      <p:sp>
        <p:nvSpPr>
          <p:cNvPr id="921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9pPr>
          </a:lstStyle>
          <a:p>
            <a:pPr eaLnBrk="1" hangingPunct="1"/>
            <a:fld id="{5C2EE0FF-19AB-43CF-B57C-E383AFFFF8F2}" type="slidenum">
              <a:rPr lang="en-US" sz="2000" b="0" smtClean="0">
                <a:solidFill>
                  <a:schemeClr val="tx1"/>
                </a:solidFill>
              </a:rPr>
              <a:pPr eaLnBrk="1" hangingPunct="1"/>
              <a:t>5</a:t>
            </a:fld>
            <a:endParaRPr lang="en-US" sz="2000" b="0" smtClean="0">
              <a:solidFill>
                <a:schemeClr val="tx1"/>
              </a:solidFill>
            </a:endParaRPr>
          </a:p>
        </p:txBody>
      </p:sp>
      <p:sp>
        <p:nvSpPr>
          <p:cNvPr id="922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8229600" cy="4419600"/>
          </a:xfrm>
        </p:spPr>
        <p:txBody>
          <a:bodyPr/>
          <a:lstStyle/>
          <a:p>
            <a:pPr eaLnBrk="1" hangingPunct="1"/>
            <a:r>
              <a:rPr lang="en-US" b="1" dirty="0" smtClean="0">
                <a:ea typeface="굴림" charset="-127"/>
              </a:rPr>
              <a:t>Third-generation computers</a:t>
            </a:r>
            <a:r>
              <a:rPr lang="en-US" dirty="0" smtClean="0">
                <a:ea typeface="굴림" charset="-127"/>
              </a:rPr>
              <a:t> were started by mass production and enhanced reliability</a:t>
            </a:r>
          </a:p>
          <a:p>
            <a:pPr eaLnBrk="1" hangingPunct="1"/>
            <a:r>
              <a:rPr lang="en-US" b="1" dirty="0" smtClean="0">
                <a:ea typeface="굴림" charset="-127"/>
              </a:rPr>
              <a:t>Microprocessor </a:t>
            </a:r>
            <a:r>
              <a:rPr lang="en-US" dirty="0" smtClean="0">
                <a:ea typeface="굴림" charset="-127"/>
              </a:rPr>
              <a:t>made possible the development of </a:t>
            </a:r>
            <a:r>
              <a:rPr lang="en-US" b="1" dirty="0" smtClean="0">
                <a:ea typeface="굴림" charset="-127"/>
              </a:rPr>
              <a:t>microcomputers</a:t>
            </a:r>
            <a:r>
              <a:rPr lang="en-US" dirty="0" smtClean="0">
                <a:ea typeface="굴림" charset="-127"/>
              </a:rPr>
              <a:t>, small, low-cost computers that could be owned by individuals and small businesses</a:t>
            </a:r>
          </a:p>
          <a:p>
            <a:pPr eaLnBrk="1" hangingPunct="1"/>
            <a:r>
              <a:rPr lang="en-US" dirty="0" smtClean="0">
                <a:ea typeface="굴림" charset="-127"/>
              </a:rPr>
              <a:t>Microcomputers are known today as </a:t>
            </a:r>
            <a:r>
              <a:rPr lang="en-US" b="1" dirty="0" smtClean="0">
                <a:ea typeface="굴림" charset="-127"/>
              </a:rPr>
              <a:t>personal computers</a:t>
            </a:r>
            <a:endParaRPr lang="en-US" dirty="0" smtClean="0">
              <a:ea typeface="굴림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ko-KR" dirty="0" smtClean="0">
                <a:ea typeface="굴림" charset="-127"/>
              </a:rPr>
              <a:t>Review Section 1</a:t>
            </a:r>
            <a:endParaRPr lang="en-US" dirty="0" smtClean="0"/>
          </a:p>
        </p:txBody>
      </p:sp>
      <p:sp>
        <p:nvSpPr>
          <p:cNvPr id="1024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9pPr>
          </a:lstStyle>
          <a:p>
            <a:pPr eaLnBrk="1" hangingPunct="1"/>
            <a:fld id="{2917FB97-5895-4817-9F82-A4573D51D59E}" type="slidenum">
              <a:rPr lang="en-US" sz="2000" b="0" smtClean="0">
                <a:solidFill>
                  <a:schemeClr val="tx1"/>
                </a:solidFill>
              </a:rPr>
              <a:pPr eaLnBrk="1" hangingPunct="1"/>
              <a:t>6</a:t>
            </a:fld>
            <a:endParaRPr lang="en-US" sz="2000" b="0" smtClean="0">
              <a:solidFill>
                <a:schemeClr val="tx1"/>
              </a:solidFill>
            </a:endParaRPr>
          </a:p>
        </p:txBody>
      </p:sp>
      <p:sp>
        <p:nvSpPr>
          <p:cNvPr id="1024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8229600" cy="4648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 smtClean="0">
                <a:ea typeface="굴림" charset="-127"/>
              </a:rPr>
              <a:t>1. How do application and system software differ?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>
                <a:ea typeface="굴림" charset="-127"/>
              </a:rPr>
              <a:t>2. Why is hardware necessary for data to become visible?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>
                <a:ea typeface="굴림" charset="-127"/>
              </a:rPr>
              <a:t>3. From the standpoint of processing data, what was the significance of Hollerith’s invention?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>
                <a:ea typeface="굴림" charset="-127"/>
              </a:rPr>
              <a:t>4. Why did Babbage’s reliance on decimal-based architecture instead of binary-based architecture make his machine difficult to produce?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>
                <a:ea typeface="굴림" charset="-127"/>
              </a:rPr>
              <a:t>5. How did the development of the integrated circuit make possible the development of the microprocessor?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>
                <a:ea typeface="굴림" charset="-127"/>
              </a:rPr>
              <a:t>Modern Hardware</a:t>
            </a:r>
          </a:p>
        </p:txBody>
      </p:sp>
      <p:sp>
        <p:nvSpPr>
          <p:cNvPr id="1331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9pPr>
          </a:lstStyle>
          <a:p>
            <a:pPr eaLnBrk="1" hangingPunct="1"/>
            <a:fld id="{E02873D2-15E3-4F11-A0BF-A4B0EA1D237E}" type="slidenum">
              <a:rPr lang="en-US" sz="2000" b="0" smtClean="0">
                <a:solidFill>
                  <a:schemeClr val="tx1"/>
                </a:solidFill>
              </a:rPr>
              <a:pPr eaLnBrk="1" hangingPunct="1"/>
              <a:t>7</a:t>
            </a:fld>
            <a:endParaRPr lang="en-US" sz="2000" b="0" smtClean="0">
              <a:solidFill>
                <a:schemeClr val="tx1"/>
              </a:solidFill>
            </a:endParaRPr>
          </a:p>
        </p:txBody>
      </p:sp>
      <p:sp>
        <p:nvSpPr>
          <p:cNvPr id="1331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eaLnBrk="1" hangingPunct="1"/>
            <a:r>
              <a:rPr lang="en-US" dirty="0" smtClean="0">
                <a:ea typeface="굴림" charset="-127"/>
              </a:rPr>
              <a:t>The </a:t>
            </a:r>
            <a:r>
              <a:rPr lang="en-US" b="1" dirty="0" smtClean="0">
                <a:ea typeface="굴림" charset="-127"/>
              </a:rPr>
              <a:t>motherboard</a:t>
            </a:r>
            <a:r>
              <a:rPr lang="en-US" dirty="0" smtClean="0">
                <a:ea typeface="굴림" charset="-127"/>
              </a:rPr>
              <a:t> is the single component of a computer system that ties all other components together</a:t>
            </a:r>
          </a:p>
          <a:p>
            <a:pPr eaLnBrk="1" hangingPunct="1"/>
            <a:r>
              <a:rPr lang="en-US" dirty="0" smtClean="0">
                <a:ea typeface="굴림" charset="-127"/>
              </a:rPr>
              <a:t>The </a:t>
            </a:r>
            <a:r>
              <a:rPr lang="en-US" b="1" dirty="0" smtClean="0">
                <a:ea typeface="굴림" charset="-127"/>
              </a:rPr>
              <a:t>CPU, RAM,</a:t>
            </a:r>
            <a:r>
              <a:rPr lang="en-US" dirty="0" smtClean="0">
                <a:ea typeface="굴림" charset="-127"/>
              </a:rPr>
              <a:t> and other basic components on the motherboard</a:t>
            </a:r>
          </a:p>
          <a:p>
            <a:pPr eaLnBrk="1" hangingPunct="1"/>
            <a:r>
              <a:rPr lang="en-US" dirty="0" smtClean="0">
                <a:ea typeface="굴림" charset="-127"/>
              </a:rPr>
              <a:t>The </a:t>
            </a:r>
            <a:r>
              <a:rPr lang="en-US" b="1" dirty="0" smtClean="0">
                <a:ea typeface="굴림" charset="-127"/>
              </a:rPr>
              <a:t>CPU </a:t>
            </a:r>
            <a:r>
              <a:rPr lang="en-US" dirty="0" smtClean="0">
                <a:ea typeface="굴림" charset="-127"/>
              </a:rPr>
              <a:t>is the critical component in a digital computer that processes data by executing instructions that are contained in computer programs</a:t>
            </a:r>
          </a:p>
          <a:p>
            <a:pPr eaLnBrk="1" hangingPunct="1"/>
            <a:r>
              <a:rPr lang="en-US" dirty="0" smtClean="0">
                <a:ea typeface="굴림" charset="-127"/>
              </a:rPr>
              <a:t>The CPU contains the </a:t>
            </a:r>
            <a:r>
              <a:rPr lang="en-US" b="1" dirty="0" smtClean="0">
                <a:ea typeface="굴림" charset="-127"/>
              </a:rPr>
              <a:t>control unit </a:t>
            </a:r>
            <a:r>
              <a:rPr lang="en-US" dirty="0" smtClean="0">
                <a:ea typeface="굴림" charset="-127"/>
              </a:rPr>
              <a:t>and the </a:t>
            </a:r>
            <a:r>
              <a:rPr lang="en-US" b="1" dirty="0" smtClean="0">
                <a:ea typeface="굴림" charset="-127"/>
              </a:rPr>
              <a:t>ALU</a:t>
            </a:r>
            <a:endParaRPr lang="en-US" dirty="0" smtClean="0">
              <a:ea typeface="굴림" charset="-127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229600" cy="762000"/>
          </a:xfrm>
        </p:spPr>
        <p:txBody>
          <a:bodyPr/>
          <a:lstStyle/>
          <a:p>
            <a:pPr eaLnBrk="1" hangingPunct="1"/>
            <a:r>
              <a:rPr lang="en-US" dirty="0" smtClean="0">
                <a:ea typeface="굴림" charset="-127"/>
              </a:rPr>
              <a:t>Modern Hardware</a:t>
            </a:r>
          </a:p>
        </p:txBody>
      </p:sp>
      <p:sp>
        <p:nvSpPr>
          <p:cNvPr id="1741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9pPr>
          </a:lstStyle>
          <a:p>
            <a:pPr eaLnBrk="1" hangingPunct="1"/>
            <a:fld id="{BC97B221-640E-4BFA-8D09-6F29196192C5}" type="slidenum">
              <a:rPr lang="en-US" sz="2000" b="0" smtClean="0">
                <a:solidFill>
                  <a:schemeClr val="tx1"/>
                </a:solidFill>
              </a:rPr>
              <a:pPr eaLnBrk="1" hangingPunct="1"/>
              <a:t>8</a:t>
            </a:fld>
            <a:endParaRPr lang="en-US" sz="2000" b="0" smtClean="0">
              <a:solidFill>
                <a:schemeClr val="tx1"/>
              </a:solidFill>
            </a:endParaRPr>
          </a:p>
        </p:txBody>
      </p:sp>
      <p:sp>
        <p:nvSpPr>
          <p:cNvPr id="1741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447800"/>
            <a:ext cx="8077200" cy="4572000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US" dirty="0" smtClean="0">
                <a:ea typeface="굴림" charset="-127"/>
              </a:rPr>
              <a:t>A </a:t>
            </a:r>
            <a:r>
              <a:rPr lang="en-US" b="1" dirty="0" smtClean="0">
                <a:ea typeface="굴림" charset="-127"/>
              </a:rPr>
              <a:t>bus </a:t>
            </a:r>
            <a:r>
              <a:rPr lang="en-US" dirty="0" smtClean="0">
                <a:ea typeface="굴림" charset="-127"/>
              </a:rPr>
              <a:t>is a subsystem of the motherboard that transfers data or power between computer components inside a computer or between a computer and external components that are typically controlled by device driver software</a:t>
            </a:r>
          </a:p>
          <a:p>
            <a:pPr eaLnBrk="1" hangingPunct="1"/>
            <a:r>
              <a:rPr lang="en-US" dirty="0" smtClean="0">
                <a:ea typeface="굴림" charset="-127"/>
              </a:rPr>
              <a:t>Computers have </a:t>
            </a:r>
            <a:r>
              <a:rPr lang="en-US" b="1" dirty="0" smtClean="0">
                <a:ea typeface="굴림" charset="-127"/>
              </a:rPr>
              <a:t>internal</a:t>
            </a:r>
            <a:r>
              <a:rPr lang="en-US" dirty="0" smtClean="0">
                <a:ea typeface="굴림" charset="-127"/>
              </a:rPr>
              <a:t> and </a:t>
            </a:r>
            <a:r>
              <a:rPr lang="en-US" b="1" dirty="0" smtClean="0">
                <a:ea typeface="굴림" charset="-127"/>
              </a:rPr>
              <a:t>external</a:t>
            </a:r>
            <a:r>
              <a:rPr lang="en-US" dirty="0" smtClean="0">
                <a:ea typeface="굴림" charset="-127"/>
              </a:rPr>
              <a:t> buses</a:t>
            </a:r>
          </a:p>
          <a:p>
            <a:pPr eaLnBrk="1" hangingPunct="1"/>
            <a:r>
              <a:rPr lang="en-US" b="1" dirty="0" smtClean="0">
                <a:ea typeface="굴림" charset="-127"/>
              </a:rPr>
              <a:t>Control bus</a:t>
            </a:r>
            <a:r>
              <a:rPr lang="en-US" dirty="0" smtClean="0">
                <a:ea typeface="굴림" charset="-127"/>
              </a:rPr>
              <a:t> is used by CPUs for sending commands to other devices within the computer</a:t>
            </a:r>
          </a:p>
          <a:p>
            <a:pPr eaLnBrk="1" hangingPunct="1"/>
            <a:r>
              <a:rPr lang="en-US" b="1" dirty="0" smtClean="0">
                <a:ea typeface="굴림" charset="-127"/>
              </a:rPr>
              <a:t>Address bus</a:t>
            </a:r>
            <a:r>
              <a:rPr lang="en-US" dirty="0" smtClean="0">
                <a:ea typeface="굴림" charset="-127"/>
              </a:rPr>
              <a:t> carries the information about which device the CPU is communicating with</a:t>
            </a:r>
          </a:p>
          <a:p>
            <a:pPr eaLnBrk="1" hangingPunct="1"/>
            <a:r>
              <a:rPr lang="en-US" b="1" dirty="0" smtClean="0">
                <a:ea typeface="굴림" charset="-127"/>
              </a:rPr>
              <a:t>Data bus</a:t>
            </a:r>
            <a:r>
              <a:rPr lang="en-US" dirty="0" smtClean="0">
                <a:ea typeface="굴림" charset="-127"/>
              </a:rPr>
              <a:t> carries the actual data being processed</a:t>
            </a:r>
            <a:endParaRPr lang="en-US" b="1" dirty="0" smtClean="0">
              <a:ea typeface="굴림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ko-KR" dirty="0" smtClean="0">
                <a:ea typeface="굴림" charset="-127"/>
              </a:rPr>
              <a:t>Modern Hardware</a:t>
            </a:r>
            <a:endParaRPr lang="en-US" dirty="0" smtClean="0"/>
          </a:p>
        </p:txBody>
      </p:sp>
      <p:sp>
        <p:nvSpPr>
          <p:cNvPr id="1843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9pPr>
          </a:lstStyle>
          <a:p>
            <a:pPr eaLnBrk="1" hangingPunct="1"/>
            <a:fld id="{9123AE90-FFA4-4A41-A1F3-D81C5C1ED98B}" type="slidenum">
              <a:rPr lang="en-US" sz="2000" b="0" smtClean="0">
                <a:solidFill>
                  <a:schemeClr val="tx1"/>
                </a:solidFill>
              </a:rPr>
              <a:pPr eaLnBrk="1" hangingPunct="1"/>
              <a:t>9</a:t>
            </a:fld>
            <a:endParaRPr lang="en-US" sz="2000" b="0" dirty="0" smtClean="0">
              <a:solidFill>
                <a:schemeClr val="tx1"/>
              </a:solidFill>
            </a:endParaRPr>
          </a:p>
        </p:txBody>
      </p:sp>
      <p:sp>
        <p:nvSpPr>
          <p:cNvPr id="1843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447800"/>
            <a:ext cx="8229600" cy="449580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dirty="0" smtClean="0"/>
              <a:t>The </a:t>
            </a:r>
            <a:r>
              <a:rPr lang="en-US" b="1" dirty="0" smtClean="0"/>
              <a:t>USB</a:t>
            </a:r>
            <a:r>
              <a:rPr lang="en-US" dirty="0" smtClean="0"/>
              <a:t> (Universal Serial Bus) allows peripheral devices to be connected without the need to plus expansion cards into the computer’s external bus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A USB </a:t>
            </a:r>
            <a:r>
              <a:rPr lang="en-US" b="1" dirty="0" smtClean="0"/>
              <a:t>port</a:t>
            </a:r>
            <a:r>
              <a:rPr lang="en-US" dirty="0" smtClean="0"/>
              <a:t> is an extension of the external bus</a:t>
            </a:r>
          </a:p>
          <a:p>
            <a:pPr eaLnBrk="1" hangingPunct="1">
              <a:lnSpc>
                <a:spcPct val="90000"/>
              </a:lnSpc>
            </a:pPr>
            <a:r>
              <a:rPr lang="en-US" b="1" dirty="0" smtClean="0"/>
              <a:t>Hot-swapped</a:t>
            </a:r>
            <a:r>
              <a:rPr lang="en-US" dirty="0" smtClean="0"/>
              <a:t> is when a device is connected or disconnected without powering down or rebooting the computer</a:t>
            </a:r>
          </a:p>
          <a:p>
            <a:pPr eaLnBrk="1" hangingPunct="1">
              <a:lnSpc>
                <a:spcPct val="90000"/>
              </a:lnSpc>
            </a:pPr>
            <a:r>
              <a:rPr lang="en-US" b="1" dirty="0" smtClean="0"/>
              <a:t>Basic Input/Output System </a:t>
            </a:r>
            <a:r>
              <a:rPr lang="en-US" dirty="0" smtClean="0"/>
              <a:t>(BIOS) is a small program run by a computer when first powered on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The </a:t>
            </a:r>
            <a:r>
              <a:rPr lang="en-US" b="1" dirty="0" smtClean="0"/>
              <a:t>Operating System</a:t>
            </a:r>
            <a:r>
              <a:rPr lang="en-US" dirty="0" smtClean="0"/>
              <a:t> provides a set of services for the programs running on a computer and provides the fundamental interface for use of the computer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0</TotalTime>
  <Words>1938</Words>
  <Application>Microsoft Office PowerPoint</Application>
  <PresentationFormat>On-screen Show (4:3)</PresentationFormat>
  <Paragraphs>248</Paragraphs>
  <Slides>35</Slides>
  <Notes>25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Civic</vt:lpstr>
      <vt:lpstr>Information Technology and Managerial Applications in Business</vt:lpstr>
      <vt:lpstr>Objectives</vt:lpstr>
      <vt:lpstr>Computer</vt:lpstr>
      <vt:lpstr>Computer Cont.</vt:lpstr>
      <vt:lpstr>Computers Cont.</vt:lpstr>
      <vt:lpstr>Review Section 1</vt:lpstr>
      <vt:lpstr>Modern Hardware</vt:lpstr>
      <vt:lpstr>Modern Hardware</vt:lpstr>
      <vt:lpstr>Modern Hardware</vt:lpstr>
      <vt:lpstr>Modern Hardware</vt:lpstr>
      <vt:lpstr>Modern Hardware</vt:lpstr>
      <vt:lpstr>Review Section 2</vt:lpstr>
      <vt:lpstr>Storage</vt:lpstr>
      <vt:lpstr>Storage</vt:lpstr>
      <vt:lpstr>Storage</vt:lpstr>
      <vt:lpstr>Storage</vt:lpstr>
      <vt:lpstr>Storage</vt:lpstr>
      <vt:lpstr>Storage</vt:lpstr>
      <vt:lpstr>Storage</vt:lpstr>
      <vt:lpstr>Storage</vt:lpstr>
      <vt:lpstr>PowerPoint Presentation</vt:lpstr>
      <vt:lpstr>Review Section 3</vt:lpstr>
      <vt:lpstr>Computer Styles</vt:lpstr>
      <vt:lpstr>Moore’s Law</vt:lpstr>
      <vt:lpstr>Different Coding Standards</vt:lpstr>
      <vt:lpstr>Different Coding Standards</vt:lpstr>
      <vt:lpstr>Coding Systems for Other Types of Data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7</dc:title>
  <dc:creator/>
  <cp:lastModifiedBy/>
  <cp:revision>1770</cp:revision>
  <dcterms:created xsi:type="dcterms:W3CDTF">2002-11-22T15:56:32Z</dcterms:created>
  <dcterms:modified xsi:type="dcterms:W3CDTF">2011-09-07T13:27:24Z</dcterms:modified>
</cp:coreProperties>
</file>